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gif" ContentType="image/gi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28" r:id="rId1"/>
  </p:sldMasterIdLst>
  <p:notesMasterIdLst>
    <p:notesMasterId r:id="rId55"/>
  </p:notesMasterIdLst>
  <p:handoutMasterIdLst>
    <p:handoutMasterId r:id="rId56"/>
  </p:handoutMasterIdLst>
  <p:sldIdLst>
    <p:sldId id="509" r:id="rId2"/>
    <p:sldId id="512" r:id="rId3"/>
    <p:sldId id="584" r:id="rId4"/>
    <p:sldId id="585" r:id="rId5"/>
    <p:sldId id="541" r:id="rId6"/>
    <p:sldId id="592" r:id="rId7"/>
    <p:sldId id="587" r:id="rId8"/>
    <p:sldId id="588" r:id="rId9"/>
    <p:sldId id="583" r:id="rId10"/>
    <p:sldId id="507" r:id="rId11"/>
    <p:sldId id="589" r:id="rId12"/>
    <p:sldId id="576" r:id="rId13"/>
    <p:sldId id="593" r:id="rId14"/>
    <p:sldId id="617" r:id="rId15"/>
    <p:sldId id="595" r:id="rId16"/>
    <p:sldId id="596" r:id="rId17"/>
    <p:sldId id="597" r:id="rId18"/>
    <p:sldId id="598" r:id="rId19"/>
    <p:sldId id="599" r:id="rId20"/>
    <p:sldId id="545" r:id="rId21"/>
    <p:sldId id="555" r:id="rId22"/>
    <p:sldId id="552" r:id="rId23"/>
    <p:sldId id="551" r:id="rId24"/>
    <p:sldId id="618" r:id="rId25"/>
    <p:sldId id="619" r:id="rId26"/>
    <p:sldId id="604" r:id="rId27"/>
    <p:sldId id="613" r:id="rId28"/>
    <p:sldId id="548" r:id="rId29"/>
    <p:sldId id="547" r:id="rId30"/>
    <p:sldId id="581" r:id="rId31"/>
    <p:sldId id="582" r:id="rId32"/>
    <p:sldId id="615" r:id="rId33"/>
    <p:sldId id="556" r:id="rId34"/>
    <p:sldId id="614" r:id="rId35"/>
    <p:sldId id="616" r:id="rId36"/>
    <p:sldId id="558" r:id="rId37"/>
    <p:sldId id="620" r:id="rId38"/>
    <p:sldId id="621" r:id="rId39"/>
    <p:sldId id="622" r:id="rId40"/>
    <p:sldId id="561" r:id="rId41"/>
    <p:sldId id="626" r:id="rId42"/>
    <p:sldId id="627" r:id="rId43"/>
    <p:sldId id="562" r:id="rId44"/>
    <p:sldId id="577" r:id="rId45"/>
    <p:sldId id="606" r:id="rId46"/>
    <p:sldId id="609" r:id="rId47"/>
    <p:sldId id="608" r:id="rId48"/>
    <p:sldId id="610" r:id="rId49"/>
    <p:sldId id="611" r:id="rId50"/>
    <p:sldId id="612" r:id="rId51"/>
    <p:sldId id="623" r:id="rId52"/>
    <p:sldId id="625" r:id="rId53"/>
    <p:sldId id="624" r:id="rId54"/>
  </p:sldIdLst>
  <p:sldSz cx="12187238" cy="6858000"/>
  <p:notesSz cx="10001250" cy="687705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FF"/>
    <a:srgbClr val="33CC33"/>
    <a:srgbClr val="3366FF"/>
    <a:srgbClr val="99CCFF"/>
    <a:srgbClr val="6699FF"/>
    <a:srgbClr val="FFCC66"/>
    <a:srgbClr val="C0C0C0"/>
    <a:srgbClr val="DDDDDD"/>
    <a:srgbClr val="6666FF"/>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269" autoAdjust="0"/>
    <p:restoredTop sz="94607" autoAdjust="0"/>
  </p:normalViewPr>
  <p:slideViewPr>
    <p:cSldViewPr>
      <p:cViewPr varScale="1">
        <p:scale>
          <a:sx n="105" d="100"/>
          <a:sy n="105" d="100"/>
        </p:scale>
        <p:origin x="-328" y="-104"/>
      </p:cViewPr>
      <p:guideLst>
        <p:guide orient="horz" pos="2160"/>
        <p:guide pos="383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40" d="100"/>
        <a:sy n="40" d="100"/>
      </p:scale>
      <p:origin x="0" y="0"/>
    </p:cViewPr>
  </p:sorterViewPr>
  <p:notesViewPr>
    <p:cSldViewPr>
      <p:cViewPr varScale="1">
        <p:scale>
          <a:sx n="111" d="100"/>
          <a:sy n="111" d="100"/>
        </p:scale>
        <p:origin x="-198" y="-78"/>
      </p:cViewPr>
      <p:guideLst>
        <p:guide orient="horz" pos="2166"/>
        <p:guide pos="3152"/>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notesMaster" Target="notesMasters/notesMaster1.xml"/><Relationship Id="rId56" Type="http://schemas.openxmlformats.org/officeDocument/2006/relationships/handoutMaster" Target="handoutMasters/handoutMaster1.xml"/><Relationship Id="rId57" Type="http://schemas.openxmlformats.org/officeDocument/2006/relationships/printerSettings" Target="printerSettings/printerSettings1.bin"/><Relationship Id="rId58" Type="http://schemas.openxmlformats.org/officeDocument/2006/relationships/presProps" Target="presProps.xml"/><Relationship Id="rId59" Type="http://schemas.openxmlformats.org/officeDocument/2006/relationships/viewProps" Target="viewProp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theme" Target="theme/theme1.xml"/><Relationship Id="rId6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0" y="2"/>
            <a:ext cx="4333875" cy="343853"/>
          </a:xfrm>
          <a:prstGeom prst="rect">
            <a:avLst/>
          </a:prstGeom>
        </p:spPr>
        <p:txBody>
          <a:bodyPr vert="horz" lIns="96412" tIns="48205" rIns="96412" bIns="48205" rtlCol="0"/>
          <a:lstStyle>
            <a:lvl1pPr algn="l">
              <a:defRPr sz="1100"/>
            </a:lvl1pPr>
          </a:lstStyle>
          <a:p>
            <a:endParaRPr lang="fr-FR"/>
          </a:p>
        </p:txBody>
      </p:sp>
      <p:sp>
        <p:nvSpPr>
          <p:cNvPr id="3" name="Espace réservé de la date 2"/>
          <p:cNvSpPr>
            <a:spLocks noGrp="1"/>
          </p:cNvSpPr>
          <p:nvPr>
            <p:ph type="dt" sz="quarter" idx="1"/>
          </p:nvPr>
        </p:nvSpPr>
        <p:spPr>
          <a:xfrm>
            <a:off x="5665070" y="2"/>
            <a:ext cx="4333875" cy="343853"/>
          </a:xfrm>
          <a:prstGeom prst="rect">
            <a:avLst/>
          </a:prstGeom>
        </p:spPr>
        <p:txBody>
          <a:bodyPr vert="horz" lIns="96412" tIns="48205" rIns="96412" bIns="48205" rtlCol="0"/>
          <a:lstStyle>
            <a:lvl1pPr algn="r">
              <a:defRPr sz="1100"/>
            </a:lvl1pPr>
          </a:lstStyle>
          <a:p>
            <a:fld id="{D41291D2-7C96-4C18-8025-D9954B0C4FCE}" type="datetimeFigureOut">
              <a:rPr lang="fr-FR" smtClean="0"/>
              <a:pPr/>
              <a:t>02/10/17</a:t>
            </a:fld>
            <a:endParaRPr lang="fr-FR"/>
          </a:p>
        </p:txBody>
      </p:sp>
      <p:sp>
        <p:nvSpPr>
          <p:cNvPr id="4" name="Espace réservé du pied de page 3"/>
          <p:cNvSpPr>
            <a:spLocks noGrp="1"/>
          </p:cNvSpPr>
          <p:nvPr>
            <p:ph type="ftr" sz="quarter" idx="2"/>
          </p:nvPr>
        </p:nvSpPr>
        <p:spPr>
          <a:xfrm>
            <a:off x="10" y="6532007"/>
            <a:ext cx="4333875" cy="343853"/>
          </a:xfrm>
          <a:prstGeom prst="rect">
            <a:avLst/>
          </a:prstGeom>
        </p:spPr>
        <p:txBody>
          <a:bodyPr vert="horz" lIns="96412" tIns="48205" rIns="96412" bIns="48205" rtlCol="0" anchor="b"/>
          <a:lstStyle>
            <a:lvl1pPr algn="l">
              <a:defRPr sz="1100"/>
            </a:lvl1pPr>
          </a:lstStyle>
          <a:p>
            <a:endParaRPr lang="fr-FR"/>
          </a:p>
        </p:txBody>
      </p:sp>
      <p:sp>
        <p:nvSpPr>
          <p:cNvPr id="5" name="Espace réservé du numéro de diapositive 4"/>
          <p:cNvSpPr>
            <a:spLocks noGrp="1"/>
          </p:cNvSpPr>
          <p:nvPr>
            <p:ph type="sldNum" sz="quarter" idx="3"/>
          </p:nvPr>
        </p:nvSpPr>
        <p:spPr>
          <a:xfrm>
            <a:off x="5665070" y="6532007"/>
            <a:ext cx="4333875" cy="343853"/>
          </a:xfrm>
          <a:prstGeom prst="rect">
            <a:avLst/>
          </a:prstGeom>
        </p:spPr>
        <p:txBody>
          <a:bodyPr vert="horz" lIns="96412" tIns="48205" rIns="96412" bIns="48205" rtlCol="0" anchor="b"/>
          <a:lstStyle>
            <a:lvl1pPr algn="r">
              <a:defRPr sz="1100"/>
            </a:lvl1pPr>
          </a:lstStyle>
          <a:p>
            <a:fld id="{9E3775EB-0324-42C9-AA5D-172BE002A6CE}" type="slidenum">
              <a:rPr lang="fr-FR" smtClean="0"/>
              <a:pPr/>
              <a:t>‹#›</a:t>
            </a:fld>
            <a:endParaRPr lang="fr-FR"/>
          </a:p>
        </p:txBody>
      </p:sp>
    </p:spTree>
    <p:extLst>
      <p:ext uri="{BB962C8B-B14F-4D97-AF65-F5344CB8AC3E}">
        <p14:creationId xmlns:p14="http://schemas.microsoft.com/office/powerpoint/2010/main" val="4495508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0" y="2"/>
            <a:ext cx="4333875" cy="343853"/>
          </a:xfrm>
          <a:prstGeom prst="rect">
            <a:avLst/>
          </a:prstGeom>
        </p:spPr>
        <p:txBody>
          <a:bodyPr vert="horz" lIns="96412" tIns="48205" rIns="96412" bIns="48205" rtlCol="0"/>
          <a:lstStyle>
            <a:lvl1pPr algn="l">
              <a:defRPr sz="1100"/>
            </a:lvl1pPr>
          </a:lstStyle>
          <a:p>
            <a:endParaRPr lang="fr-FR"/>
          </a:p>
        </p:txBody>
      </p:sp>
      <p:sp>
        <p:nvSpPr>
          <p:cNvPr id="3" name="Espace réservé de la date 2"/>
          <p:cNvSpPr>
            <a:spLocks noGrp="1"/>
          </p:cNvSpPr>
          <p:nvPr>
            <p:ph type="dt" idx="1"/>
          </p:nvPr>
        </p:nvSpPr>
        <p:spPr>
          <a:xfrm>
            <a:off x="5665070" y="2"/>
            <a:ext cx="4333875" cy="343853"/>
          </a:xfrm>
          <a:prstGeom prst="rect">
            <a:avLst/>
          </a:prstGeom>
        </p:spPr>
        <p:txBody>
          <a:bodyPr vert="horz" lIns="96412" tIns="48205" rIns="96412" bIns="48205" rtlCol="0"/>
          <a:lstStyle>
            <a:lvl1pPr algn="r">
              <a:defRPr sz="1100"/>
            </a:lvl1pPr>
          </a:lstStyle>
          <a:p>
            <a:fld id="{186FFD8F-3867-433C-90D8-521481C680DE}" type="datetimeFigureOut">
              <a:rPr lang="fr-FR" smtClean="0"/>
              <a:pPr/>
              <a:t>02/10/17</a:t>
            </a:fld>
            <a:endParaRPr lang="fr-FR"/>
          </a:p>
        </p:txBody>
      </p:sp>
      <p:sp>
        <p:nvSpPr>
          <p:cNvPr id="4" name="Espace réservé de l'image des diapositives 3"/>
          <p:cNvSpPr>
            <a:spLocks noGrp="1" noRot="1" noChangeAspect="1"/>
          </p:cNvSpPr>
          <p:nvPr>
            <p:ph type="sldImg" idx="2"/>
          </p:nvPr>
        </p:nvSpPr>
        <p:spPr>
          <a:xfrm>
            <a:off x="2708275" y="514350"/>
            <a:ext cx="4584700" cy="2579688"/>
          </a:xfrm>
          <a:prstGeom prst="rect">
            <a:avLst/>
          </a:prstGeom>
          <a:noFill/>
          <a:ln w="12700">
            <a:solidFill>
              <a:prstClr val="black"/>
            </a:solidFill>
          </a:ln>
        </p:spPr>
        <p:txBody>
          <a:bodyPr vert="horz" lIns="96412" tIns="48205" rIns="96412" bIns="48205" rtlCol="0" anchor="ctr"/>
          <a:lstStyle/>
          <a:p>
            <a:endParaRPr lang="fr-FR"/>
          </a:p>
        </p:txBody>
      </p:sp>
      <p:sp>
        <p:nvSpPr>
          <p:cNvPr id="5" name="Espace réservé des commentaires 4"/>
          <p:cNvSpPr>
            <a:spLocks noGrp="1"/>
          </p:cNvSpPr>
          <p:nvPr>
            <p:ph type="body" sz="quarter" idx="3"/>
          </p:nvPr>
        </p:nvSpPr>
        <p:spPr>
          <a:xfrm>
            <a:off x="1000125" y="3266606"/>
            <a:ext cx="8001000" cy="3094673"/>
          </a:xfrm>
          <a:prstGeom prst="rect">
            <a:avLst/>
          </a:prstGeom>
        </p:spPr>
        <p:txBody>
          <a:bodyPr vert="horz" lIns="96412" tIns="48205" rIns="96412" bIns="48205"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10" y="6532007"/>
            <a:ext cx="4333875" cy="343853"/>
          </a:xfrm>
          <a:prstGeom prst="rect">
            <a:avLst/>
          </a:prstGeom>
        </p:spPr>
        <p:txBody>
          <a:bodyPr vert="horz" lIns="96412" tIns="48205" rIns="96412" bIns="48205" rtlCol="0" anchor="b"/>
          <a:lstStyle>
            <a:lvl1pPr algn="l">
              <a:defRPr sz="1100"/>
            </a:lvl1pPr>
          </a:lstStyle>
          <a:p>
            <a:endParaRPr lang="fr-FR"/>
          </a:p>
        </p:txBody>
      </p:sp>
      <p:sp>
        <p:nvSpPr>
          <p:cNvPr id="7" name="Espace réservé du numéro de diapositive 6"/>
          <p:cNvSpPr>
            <a:spLocks noGrp="1"/>
          </p:cNvSpPr>
          <p:nvPr>
            <p:ph type="sldNum" sz="quarter" idx="5"/>
          </p:nvPr>
        </p:nvSpPr>
        <p:spPr>
          <a:xfrm>
            <a:off x="5665070" y="6532007"/>
            <a:ext cx="4333875" cy="343853"/>
          </a:xfrm>
          <a:prstGeom prst="rect">
            <a:avLst/>
          </a:prstGeom>
        </p:spPr>
        <p:txBody>
          <a:bodyPr vert="horz" lIns="96412" tIns="48205" rIns="96412" bIns="48205" rtlCol="0" anchor="b"/>
          <a:lstStyle>
            <a:lvl1pPr algn="r">
              <a:defRPr sz="1100"/>
            </a:lvl1pPr>
          </a:lstStyle>
          <a:p>
            <a:fld id="{FCFDC2F1-DE1B-42F0-BACF-F605D825E9C4}" type="slidenum">
              <a:rPr lang="fr-FR" smtClean="0"/>
              <a:pPr/>
              <a:t>‹#›</a:t>
            </a:fld>
            <a:endParaRPr lang="fr-FR"/>
          </a:p>
        </p:txBody>
      </p:sp>
    </p:spTree>
    <p:extLst>
      <p:ext uri="{BB962C8B-B14F-4D97-AF65-F5344CB8AC3E}">
        <p14:creationId xmlns:p14="http://schemas.microsoft.com/office/powerpoint/2010/main" val="36808608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4.jpe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pic>
        <p:nvPicPr>
          <p:cNvPr id="344066" name="Picture 2" descr="C:\Users\PATRICK\Documents\COLLECTIF-RD-POINT\DESSINS\logo-collectif-1 - Copie.jpg"/>
          <p:cNvPicPr>
            <a:picLocks noChangeAspect="1" noChangeArrowheads="1"/>
          </p:cNvPicPr>
          <p:nvPr userDrawn="1"/>
        </p:nvPicPr>
        <p:blipFill>
          <a:blip r:embed="rId2" cstate="screen"/>
          <a:srcRect/>
          <a:stretch>
            <a:fillRect/>
          </a:stretch>
        </p:blipFill>
        <p:spPr bwMode="auto">
          <a:xfrm>
            <a:off x="138659" y="116632"/>
            <a:ext cx="914400" cy="895350"/>
          </a:xfrm>
          <a:prstGeom prst="rect">
            <a:avLst/>
          </a:prstGeom>
          <a:noFill/>
        </p:spPr>
      </p:pic>
    </p:spTree>
    <p:extLst>
      <p:ext uri="{BB962C8B-B14F-4D97-AF65-F5344CB8AC3E}">
        <p14:creationId xmlns:p14="http://schemas.microsoft.com/office/powerpoint/2010/main" val="2413538117"/>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a:p>
        </p:txBody>
      </p:sp>
      <p:sp>
        <p:nvSpPr>
          <p:cNvPr id="4" name="Date Placeholder 3"/>
          <p:cNvSpPr>
            <a:spLocks noGrp="1"/>
          </p:cNvSpPr>
          <p:nvPr>
            <p:ph type="dt" sz="half" idx="10"/>
          </p:nvPr>
        </p:nvSpPr>
        <p:spPr/>
        <p:txBody>
          <a:bodyPr/>
          <a:lstStyle/>
          <a:p>
            <a:fld id="{3CD9712D-992A-4AB1-A5C2-575F75921AA2}" type="datetimeFigureOut">
              <a:rPr lang="fr-FR"/>
              <a:pPr/>
              <a:t>02/10/17</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81FEFA0A-2F20-4B60-98C6-5FFDA469AA1C}" type="slidenum">
              <a:rPr/>
              <a:pPr/>
              <a:t>‹#›</a:t>
            </a:fld>
            <a:endParaRPr/>
          </a:p>
        </p:txBody>
      </p:sp>
    </p:spTree>
    <p:extLst>
      <p:ext uri="{BB962C8B-B14F-4D97-AF65-F5344CB8AC3E}">
        <p14:creationId xmlns:p14="http://schemas.microsoft.com/office/powerpoint/2010/main" val="1594768883"/>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1293648" y="2057407"/>
            <a:ext cx="8457100" cy="2666999"/>
          </a:xfrm>
        </p:spPr>
        <p:txBody>
          <a:bodyPr anchor="b">
            <a:normAutofit/>
          </a:bodyPr>
          <a:lstStyle>
            <a:lvl1pPr algn="l">
              <a:defRPr sz="4800" b="0" i="0" cap="none" baseline="0"/>
            </a:lvl1pPr>
          </a:lstStyle>
          <a:p>
            <a:r>
              <a:rPr lang="fr-FR" smtClean="0"/>
              <a:t>Modifiez le style du titre</a:t>
            </a:r>
            <a:endParaRPr/>
          </a:p>
        </p:txBody>
      </p:sp>
      <p:sp>
        <p:nvSpPr>
          <p:cNvPr id="3" name="Text Placeholder 2"/>
          <p:cNvSpPr>
            <a:spLocks noGrp="1"/>
          </p:cNvSpPr>
          <p:nvPr>
            <p:ph type="body" idx="1"/>
          </p:nvPr>
        </p:nvSpPr>
        <p:spPr>
          <a:xfrm>
            <a:off x="1293648" y="4876801"/>
            <a:ext cx="8457100" cy="1143000"/>
          </a:xfrm>
        </p:spPr>
        <p:txBody>
          <a:bodyPr anchor="t">
            <a:normAutofit/>
          </a:bodyPr>
          <a:lstStyle>
            <a:lvl1pPr marL="0" indent="0">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3CD9712D-992A-4AB1-A5C2-575F75921AA2}" type="datetimeFigureOut">
              <a:rPr lang="fr-FR"/>
              <a:pPr/>
              <a:t>02/10/17</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81FEFA0A-2F20-4B60-98C6-5FFDA469AA1C}" type="slidenum">
              <a:rPr/>
              <a:pPr/>
              <a:t>‹#›</a:t>
            </a:fld>
            <a:endParaRPr/>
          </a:p>
        </p:txBody>
      </p:sp>
    </p:spTree>
    <p:extLst>
      <p:ext uri="{BB962C8B-B14F-4D97-AF65-F5344CB8AC3E}">
        <p14:creationId xmlns:p14="http://schemas.microsoft.com/office/powerpoint/2010/main" val="3378620136"/>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a:p>
        </p:txBody>
      </p:sp>
      <p:sp>
        <p:nvSpPr>
          <p:cNvPr id="3" name="Content Placeholder 2"/>
          <p:cNvSpPr>
            <a:spLocks noGrp="1"/>
          </p:cNvSpPr>
          <p:nvPr>
            <p:ph sz="half" idx="1"/>
          </p:nvPr>
        </p:nvSpPr>
        <p:spPr>
          <a:xfrm>
            <a:off x="1293646" y="1676400"/>
            <a:ext cx="4699402" cy="4495800"/>
          </a:xfrm>
        </p:spPr>
        <p:txBody>
          <a:bodyPr>
            <a:normAutofit/>
          </a:bodyPr>
          <a:lstStyle>
            <a:lvl1pPr>
              <a:defRPr sz="24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a:p>
        </p:txBody>
      </p:sp>
      <p:sp>
        <p:nvSpPr>
          <p:cNvPr id="4" name="Content Placeholder 3"/>
          <p:cNvSpPr>
            <a:spLocks noGrp="1"/>
          </p:cNvSpPr>
          <p:nvPr>
            <p:ph sz="half" idx="2"/>
          </p:nvPr>
        </p:nvSpPr>
        <p:spPr>
          <a:xfrm>
            <a:off x="6201231" y="1676401"/>
            <a:ext cx="4699402" cy="4495800"/>
          </a:xfrm>
        </p:spPr>
        <p:txBody>
          <a:bodyPr>
            <a:normAutofit/>
          </a:bodyPr>
          <a:lstStyle>
            <a:lvl1pPr>
              <a:defRPr sz="24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a:p>
        </p:txBody>
      </p:sp>
      <p:sp>
        <p:nvSpPr>
          <p:cNvPr id="5" name="Date Placeholder 4"/>
          <p:cNvSpPr>
            <a:spLocks noGrp="1"/>
          </p:cNvSpPr>
          <p:nvPr>
            <p:ph type="dt" sz="half" idx="10"/>
          </p:nvPr>
        </p:nvSpPr>
        <p:spPr/>
        <p:txBody>
          <a:bodyPr/>
          <a:lstStyle/>
          <a:p>
            <a:fld id="{3CD9712D-992A-4AB1-A5C2-575F75921AA2}" type="datetimeFigureOut">
              <a:rPr lang="fr-FR"/>
              <a:pPr/>
              <a:t>02/10/17</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81FEFA0A-2F20-4B60-98C6-5FFDA469AA1C}" type="slidenum">
              <a:rPr/>
              <a:pPr/>
              <a:t>‹#›</a:t>
            </a:fld>
            <a:endParaRPr/>
          </a:p>
        </p:txBody>
      </p:sp>
    </p:spTree>
    <p:extLst>
      <p:ext uri="{BB962C8B-B14F-4D97-AF65-F5344CB8AC3E}">
        <p14:creationId xmlns:p14="http://schemas.microsoft.com/office/powerpoint/2010/main" val="3107462120"/>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1293644" y="381001"/>
            <a:ext cx="9599950" cy="1143000"/>
          </a:xfrm>
        </p:spPr>
        <p:txBody>
          <a:bodyPr/>
          <a:lstStyle>
            <a:lvl1pPr>
              <a:defRPr/>
            </a:lvl1pPr>
          </a:lstStyle>
          <a:p>
            <a:r>
              <a:rPr lang="fr-FR" smtClean="0"/>
              <a:t>Modifiez le style du titre</a:t>
            </a:r>
            <a:endParaRPr/>
          </a:p>
        </p:txBody>
      </p:sp>
      <p:sp>
        <p:nvSpPr>
          <p:cNvPr id="3" name="Text Placeholder 2"/>
          <p:cNvSpPr>
            <a:spLocks noGrp="1"/>
          </p:cNvSpPr>
          <p:nvPr>
            <p:ph type="body" idx="1"/>
          </p:nvPr>
        </p:nvSpPr>
        <p:spPr>
          <a:xfrm>
            <a:off x="1293649" y="1676403"/>
            <a:ext cx="4700530" cy="762001"/>
          </a:xfrm>
        </p:spPr>
        <p:txBody>
          <a:bodyPr anchor="ctr">
            <a:noAutofit/>
          </a:bodyP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1293649" y="2516464"/>
            <a:ext cx="4700530" cy="3655743"/>
          </a:xfrm>
        </p:spPr>
        <p:txBody>
          <a:bodyPr/>
          <a:lstStyle>
            <a:lvl1pPr>
              <a:defRPr sz="22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a:p>
        </p:txBody>
      </p:sp>
      <p:sp>
        <p:nvSpPr>
          <p:cNvPr id="5" name="Text Placeholder 4"/>
          <p:cNvSpPr>
            <a:spLocks noGrp="1"/>
          </p:cNvSpPr>
          <p:nvPr>
            <p:ph type="body" sz="quarter" idx="3"/>
          </p:nvPr>
        </p:nvSpPr>
        <p:spPr>
          <a:xfrm>
            <a:off x="6190955" y="1676403"/>
            <a:ext cx="4702647" cy="762001"/>
          </a:xfrm>
        </p:spPr>
        <p:txBody>
          <a:bodyPr anchor="ctr">
            <a:noAutofit/>
          </a:bodyP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6190955" y="2516464"/>
            <a:ext cx="4702647" cy="3655743"/>
          </a:xfrm>
        </p:spPr>
        <p:txBody>
          <a:bodyPr/>
          <a:lstStyle>
            <a:lvl1pPr>
              <a:defRPr sz="22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a:p>
        </p:txBody>
      </p:sp>
      <p:sp>
        <p:nvSpPr>
          <p:cNvPr id="7" name="Date Placeholder 6"/>
          <p:cNvSpPr>
            <a:spLocks noGrp="1"/>
          </p:cNvSpPr>
          <p:nvPr>
            <p:ph type="dt" sz="half" idx="10"/>
          </p:nvPr>
        </p:nvSpPr>
        <p:spPr/>
        <p:txBody>
          <a:bodyPr/>
          <a:lstStyle/>
          <a:p>
            <a:fld id="{3CD9712D-992A-4AB1-A5C2-575F75921AA2}" type="datetimeFigureOut">
              <a:rPr lang="fr-FR"/>
              <a:pPr/>
              <a:t>02/10/17</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81FEFA0A-2F20-4B60-98C6-5FFDA469AA1C}" type="slidenum">
              <a:rPr/>
              <a:pPr/>
              <a:t>‹#›</a:t>
            </a:fld>
            <a:endParaRPr/>
          </a:p>
        </p:txBody>
      </p:sp>
    </p:spTree>
    <p:extLst>
      <p:ext uri="{BB962C8B-B14F-4D97-AF65-F5344CB8AC3E}">
        <p14:creationId xmlns:p14="http://schemas.microsoft.com/office/powerpoint/2010/main" val="1688552710"/>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a:p>
        </p:txBody>
      </p:sp>
      <p:sp>
        <p:nvSpPr>
          <p:cNvPr id="3" name="Date Placeholder 2"/>
          <p:cNvSpPr>
            <a:spLocks noGrp="1"/>
          </p:cNvSpPr>
          <p:nvPr>
            <p:ph type="dt" sz="half" idx="10"/>
          </p:nvPr>
        </p:nvSpPr>
        <p:spPr/>
        <p:txBody>
          <a:bodyPr/>
          <a:lstStyle/>
          <a:p>
            <a:fld id="{3CD9712D-992A-4AB1-A5C2-575F75921AA2}" type="datetimeFigureOut">
              <a:rPr lang="fr-FR"/>
              <a:pPr/>
              <a:t>02/10/17</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81FEFA0A-2F20-4B60-98C6-5FFDA469AA1C}" type="slidenum">
              <a:rPr/>
              <a:pPr/>
              <a:t>‹#›</a:t>
            </a:fld>
            <a:endParaRPr/>
          </a:p>
        </p:txBody>
      </p:sp>
    </p:spTree>
    <p:extLst>
      <p:ext uri="{BB962C8B-B14F-4D97-AF65-F5344CB8AC3E}">
        <p14:creationId xmlns:p14="http://schemas.microsoft.com/office/powerpoint/2010/main" val="3261595790"/>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D9712D-992A-4AB1-A5C2-575F75921AA2}" type="datetimeFigureOut">
              <a:rPr lang="fr-FR"/>
              <a:pPr/>
              <a:t>02/10/17</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81FEFA0A-2F20-4B60-98C6-5FFDA469AA1C}" type="slidenum">
              <a:rPr/>
              <a:pPr/>
              <a:t>‹#›</a:t>
            </a:fld>
            <a:endParaRPr/>
          </a:p>
        </p:txBody>
      </p:sp>
    </p:spTree>
    <p:extLst>
      <p:ext uri="{BB962C8B-B14F-4D97-AF65-F5344CB8AC3E}">
        <p14:creationId xmlns:p14="http://schemas.microsoft.com/office/powerpoint/2010/main" val="743399456"/>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7769802" y="1676401"/>
            <a:ext cx="3809503" cy="2438400"/>
          </a:xfrm>
        </p:spPr>
        <p:txBody>
          <a:bodyPr anchor="b">
            <a:normAutofit/>
          </a:bodyPr>
          <a:lstStyle>
            <a:lvl1pPr algn="l">
              <a:defRPr sz="3200" b="0"/>
            </a:lvl1pPr>
          </a:lstStyle>
          <a:p>
            <a:r>
              <a:rPr lang="fr-FR" smtClean="0"/>
              <a:t>Modifiez le style du titre</a:t>
            </a:r>
            <a:endParaRPr/>
          </a:p>
        </p:txBody>
      </p:sp>
      <p:sp>
        <p:nvSpPr>
          <p:cNvPr id="3" name="Content Placeholder 2"/>
          <p:cNvSpPr>
            <a:spLocks noGrp="1"/>
          </p:cNvSpPr>
          <p:nvPr>
            <p:ph idx="1"/>
          </p:nvPr>
        </p:nvSpPr>
        <p:spPr>
          <a:xfrm>
            <a:off x="1293645" y="685800"/>
            <a:ext cx="6171397" cy="5486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a:p>
        </p:txBody>
      </p:sp>
      <p:sp>
        <p:nvSpPr>
          <p:cNvPr id="4" name="Text Placeholder 3"/>
          <p:cNvSpPr>
            <a:spLocks noGrp="1"/>
          </p:cNvSpPr>
          <p:nvPr>
            <p:ph type="body" sz="half" idx="2"/>
          </p:nvPr>
        </p:nvSpPr>
        <p:spPr>
          <a:xfrm>
            <a:off x="7769802" y="4191001"/>
            <a:ext cx="3809503" cy="15240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3CD9712D-992A-4AB1-A5C2-575F75921AA2}" type="datetimeFigureOut">
              <a:rPr lang="fr-FR"/>
              <a:pPr/>
              <a:t>02/10/17</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81FEFA0A-2F20-4B60-98C6-5FFDA469AA1C}" type="slidenum">
              <a:rPr/>
              <a:pPr/>
              <a:t>‹#›</a:t>
            </a:fld>
            <a:endParaRPr/>
          </a:p>
        </p:txBody>
      </p:sp>
    </p:spTree>
    <p:extLst>
      <p:ext uri="{BB962C8B-B14F-4D97-AF65-F5344CB8AC3E}">
        <p14:creationId xmlns:p14="http://schemas.microsoft.com/office/powerpoint/2010/main" val="828858569"/>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7769802" y="1676401"/>
            <a:ext cx="3809503" cy="2438400"/>
          </a:xfrm>
        </p:spPr>
        <p:txBody>
          <a:bodyPr anchor="b">
            <a:noAutofit/>
          </a:bodyPr>
          <a:lstStyle>
            <a:lvl1pPr algn="l">
              <a:defRPr sz="3200" b="0"/>
            </a:lvl1pPr>
          </a:lstStyle>
          <a:p>
            <a:r>
              <a:rPr lang="fr-FR" smtClean="0"/>
              <a:t>Modifiez le style du titre</a:t>
            </a:r>
            <a:endParaRPr/>
          </a:p>
        </p:txBody>
      </p:sp>
      <p:sp>
        <p:nvSpPr>
          <p:cNvPr id="3" name="Picture Placeholder 2"/>
          <p:cNvSpPr>
            <a:spLocks noGrp="1"/>
          </p:cNvSpPr>
          <p:nvPr>
            <p:ph type="pic" idx="1"/>
          </p:nvPr>
        </p:nvSpPr>
        <p:spPr>
          <a:xfrm>
            <a:off x="1522217" y="0"/>
            <a:ext cx="5942827" cy="6858000"/>
          </a:xfrm>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a:p>
        </p:txBody>
      </p:sp>
      <p:sp>
        <p:nvSpPr>
          <p:cNvPr id="4" name="Text Placeholder 3"/>
          <p:cNvSpPr>
            <a:spLocks noGrp="1"/>
          </p:cNvSpPr>
          <p:nvPr>
            <p:ph type="body" sz="half" idx="2"/>
          </p:nvPr>
        </p:nvSpPr>
        <p:spPr>
          <a:xfrm>
            <a:off x="7769802" y="4191001"/>
            <a:ext cx="3809503" cy="15240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Tree>
    <p:extLst>
      <p:ext uri="{BB962C8B-B14F-4D97-AF65-F5344CB8AC3E}">
        <p14:creationId xmlns:p14="http://schemas.microsoft.com/office/powerpoint/2010/main" val="3839490360"/>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a:p>
        </p:txBody>
      </p:sp>
      <p:sp>
        <p:nvSpPr>
          <p:cNvPr id="3" name="Vertical Text Placeholder 2"/>
          <p:cNvSpPr>
            <a:spLocks noGrp="1"/>
          </p:cNvSpPr>
          <p:nvPr>
            <p:ph type="body" orient="vert" idx="1"/>
          </p:nvPr>
        </p:nvSpPr>
        <p:spPr/>
        <p:txBody>
          <a:bodyPr vert="eaVert"/>
          <a:lstStyle>
            <a:lvl5pPr>
              <a:defRPr/>
            </a:lvl5pPr>
            <a:lvl6pPr marL="1600200">
              <a:defRPr/>
            </a:lvl6pPr>
            <a:lvl7pPr marL="1874520">
              <a:defRPr/>
            </a:lvl7pPr>
            <a:lvl8pPr marL="2148840">
              <a:defRPr/>
            </a:lvl8pPr>
            <a:lvl9pPr marL="2423160">
              <a:defRPr/>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a:p>
        </p:txBody>
      </p:sp>
      <p:sp>
        <p:nvSpPr>
          <p:cNvPr id="4" name="Date Placeholder 3"/>
          <p:cNvSpPr>
            <a:spLocks noGrp="1"/>
          </p:cNvSpPr>
          <p:nvPr>
            <p:ph type="dt" sz="half" idx="10"/>
          </p:nvPr>
        </p:nvSpPr>
        <p:spPr/>
        <p:txBody>
          <a:bodyPr/>
          <a:lstStyle/>
          <a:p>
            <a:fld id="{3CD9712D-992A-4AB1-A5C2-575F75921AA2}" type="datetimeFigureOut">
              <a:rPr lang="fr-FR"/>
              <a:pPr/>
              <a:t>02/10/17</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81FEFA0A-2F20-4B60-98C6-5FFDA469AA1C}" type="slidenum">
              <a:rPr/>
              <a:pPr/>
              <a:t>‹#›</a:t>
            </a:fld>
            <a:endParaRPr/>
          </a:p>
        </p:txBody>
      </p:sp>
    </p:spTree>
    <p:extLst>
      <p:ext uri="{BB962C8B-B14F-4D97-AF65-F5344CB8AC3E}">
        <p14:creationId xmlns:p14="http://schemas.microsoft.com/office/powerpoint/2010/main" val="2857575708"/>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50748" y="381001"/>
            <a:ext cx="1904750" cy="5791200"/>
          </a:xfrm>
        </p:spPr>
        <p:txBody>
          <a:bodyPr vert="eaVert"/>
          <a:lstStyle/>
          <a:p>
            <a:r>
              <a:rPr lang="fr-FR" smtClean="0"/>
              <a:t>Modifiez le style du titre</a:t>
            </a:r>
            <a:endParaRPr/>
          </a:p>
        </p:txBody>
      </p:sp>
      <p:sp>
        <p:nvSpPr>
          <p:cNvPr id="3" name="Vertical Text Placeholder 2"/>
          <p:cNvSpPr>
            <a:spLocks noGrp="1"/>
          </p:cNvSpPr>
          <p:nvPr>
            <p:ph type="body" orient="vert" idx="1"/>
          </p:nvPr>
        </p:nvSpPr>
        <p:spPr>
          <a:xfrm>
            <a:off x="1293653" y="381001"/>
            <a:ext cx="8304719" cy="5791200"/>
          </a:xfrm>
        </p:spPr>
        <p:txBody>
          <a:bodyPr vert="eaVert"/>
          <a:lstStyle>
            <a:lvl5pPr>
              <a:defRPr/>
            </a:lvl5pPr>
            <a:lvl6pPr>
              <a:defRPr/>
            </a:lvl6pPr>
            <a:lvl7pPr>
              <a:defRPr/>
            </a:lvl7pPr>
            <a:lvl8pPr>
              <a:defRPr/>
            </a:lvl8pPr>
            <a:lvl9pPr>
              <a:defRPr/>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a:p>
        </p:txBody>
      </p:sp>
      <p:sp>
        <p:nvSpPr>
          <p:cNvPr id="4" name="Date Placeholder 3"/>
          <p:cNvSpPr>
            <a:spLocks noGrp="1"/>
          </p:cNvSpPr>
          <p:nvPr>
            <p:ph type="dt" sz="half" idx="10"/>
          </p:nvPr>
        </p:nvSpPr>
        <p:spPr/>
        <p:txBody>
          <a:bodyPr/>
          <a:lstStyle/>
          <a:p>
            <a:fld id="{3CD9712D-992A-4AB1-A5C2-575F75921AA2}" type="datetimeFigureOut">
              <a:rPr lang="fr-FR"/>
              <a:pPr/>
              <a:t>02/10/17</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81FEFA0A-2F20-4B60-98C6-5FFDA469AA1C}" type="slidenum">
              <a:rPr/>
              <a:pPr/>
              <a:t>‹#›</a:t>
            </a:fld>
            <a:endParaRPr/>
          </a:p>
        </p:txBody>
      </p:sp>
    </p:spTree>
    <p:extLst>
      <p:ext uri="{BB962C8B-B14F-4D97-AF65-F5344CB8AC3E}">
        <p14:creationId xmlns:p14="http://schemas.microsoft.com/office/powerpoint/2010/main" val="2132264878"/>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cSld name="1_Diapositive de titr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93645" y="990600"/>
            <a:ext cx="8457098" cy="3200400"/>
          </a:xfrm>
        </p:spPr>
        <p:txBody>
          <a:bodyPr>
            <a:normAutofit/>
          </a:bodyPr>
          <a:lstStyle>
            <a:lvl1pPr>
              <a:defRPr sz="6000"/>
            </a:lvl1pPr>
          </a:lstStyle>
          <a:p>
            <a:r>
              <a:rPr lang="fr-FR" smtClean="0"/>
              <a:t>Modifiez le style du titre</a:t>
            </a:r>
            <a:endParaRPr/>
          </a:p>
        </p:txBody>
      </p:sp>
      <p:sp>
        <p:nvSpPr>
          <p:cNvPr id="3" name="Subtitle 2"/>
          <p:cNvSpPr>
            <a:spLocks noGrp="1"/>
          </p:cNvSpPr>
          <p:nvPr>
            <p:ph type="subTitle" idx="1"/>
          </p:nvPr>
        </p:nvSpPr>
        <p:spPr>
          <a:xfrm>
            <a:off x="1293645" y="4267200"/>
            <a:ext cx="8457098" cy="1371600"/>
          </a:xfrm>
        </p:spPr>
        <p:txBody>
          <a:bodyPr>
            <a:normAutofit/>
          </a:bodyPr>
          <a:lstStyle>
            <a:lvl1pPr marL="0" indent="0" algn="l">
              <a:spcBef>
                <a:spcPts val="0"/>
              </a:spcBef>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a:p>
        </p:txBody>
      </p:sp>
      <p:sp>
        <p:nvSpPr>
          <p:cNvPr id="4" name="Date Placeholder 3"/>
          <p:cNvSpPr>
            <a:spLocks noGrp="1"/>
          </p:cNvSpPr>
          <p:nvPr>
            <p:ph type="dt" sz="half" idx="10"/>
          </p:nvPr>
        </p:nvSpPr>
        <p:spPr/>
        <p:txBody>
          <a:bodyPr/>
          <a:lstStyle/>
          <a:p>
            <a:fld id="{3CD9712D-992A-4AB1-A5C2-575F75921AA2}" type="datetimeFigureOut">
              <a:rPr lang="fr-FR"/>
              <a:pPr/>
              <a:t>02/10/17</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81FEFA0A-2F20-4B60-98C6-5FFDA469AA1C}" type="slidenum">
              <a:rPr/>
              <a:pPr/>
              <a:t>‹#›</a:t>
            </a:fld>
            <a:endParaRPr/>
          </a:p>
        </p:txBody>
      </p:sp>
      <p:pic>
        <p:nvPicPr>
          <p:cNvPr id="7" name="Picture 1" descr="C:\Users\PATRICK\Documents\COLLECTIF-RD-POINT\DESSINS\logo-arrp_070615 - Copie.jpg"/>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16955" y="116632"/>
            <a:ext cx="879525" cy="864096"/>
          </a:xfrm>
          <a:prstGeom prst="rect">
            <a:avLst/>
          </a:prstGeom>
          <a:noFill/>
        </p:spPr>
      </p:pic>
    </p:spTree>
    <p:extLst>
      <p:ext uri="{BB962C8B-B14F-4D97-AF65-F5344CB8AC3E}">
        <p14:creationId xmlns:p14="http://schemas.microsoft.com/office/powerpoint/2010/main" val="2413538117"/>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cstate="screen">
            <a:lum/>
          </a:blip>
          <a:srcRect/>
          <a:stretch>
            <a:fillRect/>
          </a:stretch>
        </a:blipFill>
        <a:effectLst/>
      </p:bgPr>
    </p:bg>
    <p:spTree>
      <p:nvGrpSpPr>
        <p:cNvPr id="1" name=""/>
        <p:cNvGrpSpPr/>
        <p:nvPr/>
      </p:nvGrpSpPr>
      <p:grpSpPr>
        <a:xfrm>
          <a:off x="0" y="0"/>
          <a:ext cx="0" cy="0"/>
          <a:chOff x="0" y="0"/>
          <a:chExt cx="0" cy="0"/>
        </a:xfrm>
      </p:grpSpPr>
      <p:sp>
        <p:nvSpPr>
          <p:cNvPr id="7" name="Rectangle 6"/>
          <p:cNvSpPr/>
          <p:nvPr/>
        </p:nvSpPr>
        <p:spPr>
          <a:xfrm>
            <a:off x="836507" y="0"/>
            <a:ext cx="11350734" cy="6858000"/>
          </a:xfrm>
          <a:prstGeom prst="rect">
            <a:avLst/>
          </a:prstGeom>
          <a:gradFill>
            <a:gsLst>
              <a:gs pos="0">
                <a:schemeClr val="bg1">
                  <a:alpha val="60000"/>
                </a:scheme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a:p>
        </p:txBody>
      </p:sp>
      <p:sp>
        <p:nvSpPr>
          <p:cNvPr id="2" name="Title Placeholder 1"/>
          <p:cNvSpPr>
            <a:spLocks noGrp="1"/>
          </p:cNvSpPr>
          <p:nvPr>
            <p:ph type="title"/>
          </p:nvPr>
        </p:nvSpPr>
        <p:spPr>
          <a:xfrm>
            <a:off x="1293644" y="381001"/>
            <a:ext cx="9599950" cy="1143000"/>
          </a:xfrm>
          <a:prstGeom prst="rect">
            <a:avLst/>
          </a:prstGeom>
        </p:spPr>
        <p:txBody>
          <a:bodyPr vert="horz" lIns="91440" tIns="45720" rIns="91440" bIns="45720" rtlCol="0" anchor="b">
            <a:normAutofit/>
          </a:bodyPr>
          <a:lstStyle/>
          <a:p>
            <a:r>
              <a:rPr lang="fr-FR" smtClean="0"/>
              <a:t>Modifiez le style du titre</a:t>
            </a:r>
            <a:endParaRPr/>
          </a:p>
        </p:txBody>
      </p:sp>
      <p:sp>
        <p:nvSpPr>
          <p:cNvPr id="3" name="Text Placeholder 2"/>
          <p:cNvSpPr>
            <a:spLocks noGrp="1"/>
          </p:cNvSpPr>
          <p:nvPr>
            <p:ph type="body" idx="1"/>
          </p:nvPr>
        </p:nvSpPr>
        <p:spPr>
          <a:xfrm>
            <a:off x="1293644" y="1676400"/>
            <a:ext cx="9599950" cy="4495800"/>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a:p>
        </p:txBody>
      </p:sp>
      <p:sp>
        <p:nvSpPr>
          <p:cNvPr id="4" name="Date Placeholder 3"/>
          <p:cNvSpPr>
            <a:spLocks noGrp="1"/>
          </p:cNvSpPr>
          <p:nvPr>
            <p:ph type="dt" sz="half" idx="2"/>
          </p:nvPr>
        </p:nvSpPr>
        <p:spPr>
          <a:xfrm>
            <a:off x="1271618" y="6356358"/>
            <a:ext cx="2843689" cy="365125"/>
          </a:xfrm>
          <a:prstGeom prst="rect">
            <a:avLst/>
          </a:prstGeom>
        </p:spPr>
        <p:txBody>
          <a:bodyPr vert="horz" lIns="91440" tIns="45720" rIns="91440" bIns="45720" rtlCol="0" anchor="ctr"/>
          <a:lstStyle>
            <a:lvl1pPr algn="l">
              <a:defRPr sz="900">
                <a:solidFill>
                  <a:schemeClr val="tx1">
                    <a:lumMod val="90000"/>
                    <a:lumOff val="10000"/>
                  </a:schemeClr>
                </a:solidFill>
              </a:defRPr>
            </a:lvl1pPr>
          </a:lstStyle>
          <a:p>
            <a:fld id="{3CD9712D-992A-4AB1-A5C2-575F75921AA2}" type="datetimeFigureOut">
              <a:rPr lang="fr-FR" smtClean="0"/>
              <a:pPr/>
              <a:t>02/10/17</a:t>
            </a:fld>
            <a:endParaRPr dirty="0"/>
          </a:p>
        </p:txBody>
      </p:sp>
      <p:sp>
        <p:nvSpPr>
          <p:cNvPr id="5" name="Footer Placeholder 4"/>
          <p:cNvSpPr>
            <a:spLocks noGrp="1"/>
          </p:cNvSpPr>
          <p:nvPr>
            <p:ph type="ftr" sz="quarter" idx="3"/>
          </p:nvPr>
        </p:nvSpPr>
        <p:spPr>
          <a:xfrm>
            <a:off x="4163974" y="6356358"/>
            <a:ext cx="3859292" cy="365125"/>
          </a:xfrm>
          <a:prstGeom prst="rect">
            <a:avLst/>
          </a:prstGeom>
        </p:spPr>
        <p:txBody>
          <a:bodyPr vert="horz" lIns="91440" tIns="45720" rIns="91440" bIns="45720" rtlCol="0" anchor="ctr"/>
          <a:lstStyle>
            <a:lvl1pPr algn="ctr">
              <a:defRPr sz="900">
                <a:solidFill>
                  <a:schemeClr val="tx1">
                    <a:lumMod val="90000"/>
                    <a:lumOff val="10000"/>
                  </a:schemeClr>
                </a:solidFill>
              </a:defRPr>
            </a:lvl1pPr>
          </a:lstStyle>
          <a:p>
            <a:endParaRPr/>
          </a:p>
        </p:txBody>
      </p:sp>
      <p:sp>
        <p:nvSpPr>
          <p:cNvPr id="6" name="Slide Number Placeholder 5"/>
          <p:cNvSpPr>
            <a:spLocks noGrp="1"/>
          </p:cNvSpPr>
          <p:nvPr>
            <p:ph type="sldNum" sz="quarter" idx="4"/>
          </p:nvPr>
        </p:nvSpPr>
        <p:spPr>
          <a:xfrm>
            <a:off x="8050178" y="6356358"/>
            <a:ext cx="2843689" cy="365125"/>
          </a:xfrm>
          <a:prstGeom prst="rect">
            <a:avLst/>
          </a:prstGeom>
        </p:spPr>
        <p:txBody>
          <a:bodyPr vert="horz" lIns="91440" tIns="45720" rIns="91440" bIns="45720" rtlCol="0" anchor="ctr"/>
          <a:lstStyle>
            <a:lvl1pPr algn="r">
              <a:defRPr sz="900">
                <a:solidFill>
                  <a:schemeClr val="tx1">
                    <a:lumMod val="90000"/>
                    <a:lumOff val="10000"/>
                  </a:schemeClr>
                </a:solidFill>
              </a:defRPr>
            </a:lvl1pPr>
          </a:lstStyle>
          <a:p>
            <a:fld id="{81FEFA0A-2F20-4B60-98C6-5FFDA469AA1C}" type="slidenum">
              <a:rPr/>
              <a:pPr/>
              <a:t>‹#›</a:t>
            </a:fld>
            <a:endParaRPr/>
          </a:p>
        </p:txBody>
      </p:sp>
    </p:spTree>
    <p:extLst>
      <p:ext uri="{BB962C8B-B14F-4D97-AF65-F5344CB8AC3E}">
        <p14:creationId xmlns:p14="http://schemas.microsoft.com/office/powerpoint/2010/main" val="3528721427"/>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1" r:id="rId12"/>
  </p:sldLayoutIdLst>
  <p:transition xmlns:p14="http://schemas.microsoft.com/office/powerpoint/2010/main" spd="med">
    <p:fade/>
  </p:transition>
  <p:timing>
    <p:tnLst>
      <p:par>
        <p:cTn xmlns:p14="http://schemas.microsoft.com/office/powerpoint/2010/main" id="1" dur="indefinite" restart="never" nodeType="tmRoot"/>
      </p:par>
    </p:tnLst>
  </p:timing>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3838" indent="-228600" algn="l" defTabSz="914400" rtl="0" eaLnBrk="1" latinLnBrk="0" hangingPunct="1">
        <a:lnSpc>
          <a:spcPct val="90000"/>
        </a:lnSpc>
        <a:spcBef>
          <a:spcPts val="1600"/>
        </a:spcBef>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3pPr>
      <a:lvl4pPr marL="1051560" indent="-228600"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4pPr>
      <a:lvl5pPr marL="1325880" indent="-228600"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5pPr>
      <a:lvl6pPr marL="160020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6pPr>
      <a:lvl7pPr marL="187452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7pPr>
      <a:lvl8pPr marL="214884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8pPr>
      <a:lvl9pPr marL="242316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jpeg"/><Relationship Id="rId3"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4" Type="http://schemas.openxmlformats.org/officeDocument/2006/relationships/image" Target="../media/image9.png"/><Relationship Id="rId1" Type="http://schemas.openxmlformats.org/officeDocument/2006/relationships/slideLayout" Target="../slideLayouts/slideLayout12.xml"/><Relationship Id="rId2"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11.jpeg"/><Relationship Id="rId5" Type="http://schemas.openxmlformats.org/officeDocument/2006/relationships/image" Target="../media/image12.jpeg"/><Relationship Id="rId6" Type="http://schemas.openxmlformats.org/officeDocument/2006/relationships/image" Target="../media/image13.jpeg"/><Relationship Id="rId1" Type="http://schemas.openxmlformats.org/officeDocument/2006/relationships/slideLayout" Target="../slideLayouts/slideLayout12.xml"/><Relationship Id="rId2"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4" Type="http://schemas.openxmlformats.org/officeDocument/2006/relationships/image" Target="../media/image14.jpeg"/><Relationship Id="rId5" Type="http://schemas.openxmlformats.org/officeDocument/2006/relationships/image" Target="../media/image15.jpeg"/><Relationship Id="rId6" Type="http://schemas.openxmlformats.org/officeDocument/2006/relationships/image" Target="../media/image10.jpeg"/><Relationship Id="rId7" Type="http://schemas.openxmlformats.org/officeDocument/2006/relationships/image" Target="../media/image16.png"/><Relationship Id="rId1" Type="http://schemas.openxmlformats.org/officeDocument/2006/relationships/slideLayout" Target="../slideLayouts/slideLayout12.xml"/><Relationship Id="rId2" Type="http://schemas.openxmlformats.org/officeDocument/2006/relationships/image" Target="../media/image12.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2.jpeg"/><Relationship Id="rId3"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7.gi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7.gi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8.gi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8.gif"/><Relationship Id="rId3" Type="http://schemas.openxmlformats.org/officeDocument/2006/relationships/image" Target="../media/image17.gi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9.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0.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1.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2.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3.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4.jpeg"/><Relationship Id="rId3" Type="http://schemas.openxmlformats.org/officeDocument/2006/relationships/image" Target="../media/image25.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6.png"/><Relationship Id="rId3" Type="http://schemas.openxmlformats.org/officeDocument/2006/relationships/image" Target="../media/image2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9.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www.cancer-environnement.fr/"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12.jpeg"/><Relationship Id="rId4" Type="http://schemas.openxmlformats.org/officeDocument/2006/relationships/image" Target="../media/image13.jpeg"/><Relationship Id="rId5" Type="http://schemas.openxmlformats.org/officeDocument/2006/relationships/image" Target="../media/image31.jpeg"/><Relationship Id="rId1" Type="http://schemas.openxmlformats.org/officeDocument/2006/relationships/slideLayout" Target="../slideLayouts/slideLayout12.xml"/><Relationship Id="rId2" Type="http://schemas.openxmlformats.org/officeDocument/2006/relationships/image" Target="../media/image3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3.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5.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6.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7.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8.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9.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0.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1.jpeg"/><Relationship Id="rId3" Type="http://schemas.openxmlformats.org/officeDocument/2006/relationships/image" Target="../media/image42.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3.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4.png"/><Relationship Id="rId3" Type="http://schemas.openxmlformats.org/officeDocument/2006/relationships/image" Target="../media/image23.jpe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5.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2.jpe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txBox="1">
            <a:spLocks noChangeArrowheads="1"/>
          </p:cNvSpPr>
          <p:nvPr/>
        </p:nvSpPr>
        <p:spPr>
          <a:xfrm>
            <a:off x="1512169" y="-27384"/>
            <a:ext cx="9045945" cy="706437"/>
          </a:xfrm>
          <a:prstGeom prst="rect">
            <a:avLst/>
          </a:prstGeom>
        </p:spPr>
        <p:txBody>
          <a:bodyPr vert="horz" lIns="91440" tIns="45720" rIns="91440" bIns="45720" rtlCol="0" anchor="b">
            <a:noAutofit/>
          </a:bodyPr>
          <a:lstStyle/>
          <a:p>
            <a:pPr marL="0" marR="0" lvl="0" indent="0" algn="ctr" defTabSz="914400" rtl="0" eaLnBrk="1" fontAlgn="auto" latinLnBrk="0" hangingPunct="1">
              <a:lnSpc>
                <a:spcPct val="90000"/>
              </a:lnSpc>
              <a:spcBef>
                <a:spcPct val="0"/>
              </a:spcBef>
              <a:spcAft>
                <a:spcPts val="0"/>
              </a:spcAft>
              <a:buClrTx/>
              <a:buSzTx/>
              <a:buFontTx/>
              <a:buNone/>
              <a:tabLst>
                <a:tab pos="3586163" algn="l"/>
              </a:tabLst>
              <a:defRPr/>
            </a:pPr>
            <a:r>
              <a:rPr kumimoji="0" lang="fr-CA" sz="2800" b="1" i="0" u="none" strike="noStrike" kern="1200" cap="none" spc="0" normalizeH="0" baseline="0" noProof="0" dirty="0" smtClean="0">
                <a:ln>
                  <a:noFill/>
                </a:ln>
                <a:solidFill>
                  <a:srgbClr val="3366FF"/>
                </a:solidFill>
                <a:effectLst/>
                <a:uLnTx/>
                <a:uFillTx/>
                <a:latin typeface="Microsoft YaHei" pitchFamily="34" charset="-122"/>
                <a:ea typeface="Microsoft YaHei" pitchFamily="34" charset="-122"/>
                <a:cs typeface="+mj-cs"/>
              </a:rPr>
              <a:t>ASSOCIATION DES RIVERAINS DU ROND POINT</a:t>
            </a:r>
            <a:endParaRPr kumimoji="0" lang="en-US" sz="2800" b="1" i="0" u="none" strike="noStrike" kern="1200" cap="none" spc="0" normalizeH="0" baseline="0" noProof="0" dirty="0" smtClean="0">
              <a:ln>
                <a:noFill/>
              </a:ln>
              <a:solidFill>
                <a:srgbClr val="3366FF"/>
              </a:solidFill>
              <a:effectLst/>
              <a:uLnTx/>
              <a:uFillTx/>
              <a:latin typeface="Microsoft YaHei" pitchFamily="34" charset="-122"/>
              <a:ea typeface="Microsoft YaHei" pitchFamily="34" charset="-122"/>
              <a:cs typeface="+mj-cs"/>
            </a:endParaRPr>
          </a:p>
        </p:txBody>
      </p:sp>
      <p:sp>
        <p:nvSpPr>
          <p:cNvPr id="3" name="Rectangle 4"/>
          <p:cNvSpPr txBox="1">
            <a:spLocks noChangeArrowheads="1"/>
          </p:cNvSpPr>
          <p:nvPr/>
        </p:nvSpPr>
        <p:spPr>
          <a:xfrm>
            <a:off x="5013499" y="2564904"/>
            <a:ext cx="2088231" cy="706437"/>
          </a:xfrm>
          <a:prstGeom prst="rect">
            <a:avLst/>
          </a:prstGeom>
        </p:spPr>
        <p:txBody>
          <a:bodyPr vert="horz"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CA" sz="36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rPr>
              <a:t>A.R.R.P.</a:t>
            </a:r>
            <a:endParaRPr kumimoji="0" lang="en-US" sz="36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endParaRPr>
          </a:p>
        </p:txBody>
      </p:sp>
      <p:pic>
        <p:nvPicPr>
          <p:cNvPr id="4" name="Picture 1" descr="C:\Users\PATRICK\Documents\COLLECTIF-RD-POINT\DESSINS\logo-arrp_070615 - Copie.jpg"/>
          <p:cNvPicPr>
            <a:picLocks noChangeAspect="1" noChangeArrowheads="1"/>
          </p:cNvPicPr>
          <p:nvPr/>
        </p:nvPicPr>
        <p:blipFill>
          <a:blip r:embed="rId2" cstate="screen"/>
          <a:srcRect/>
          <a:stretch>
            <a:fillRect/>
          </a:stretch>
        </p:blipFill>
        <p:spPr bwMode="auto">
          <a:xfrm>
            <a:off x="5194805" y="764704"/>
            <a:ext cx="1762910" cy="1731982"/>
          </a:xfrm>
          <a:prstGeom prst="rect">
            <a:avLst/>
          </a:prstGeom>
          <a:noFill/>
        </p:spPr>
      </p:pic>
      <p:sp>
        <p:nvSpPr>
          <p:cNvPr id="5" name="Rectangle 4"/>
          <p:cNvSpPr txBox="1">
            <a:spLocks noChangeArrowheads="1"/>
          </p:cNvSpPr>
          <p:nvPr/>
        </p:nvSpPr>
        <p:spPr>
          <a:xfrm>
            <a:off x="621011" y="4365104"/>
            <a:ext cx="11161240" cy="706437"/>
          </a:xfrm>
          <a:prstGeom prst="rect">
            <a:avLst/>
          </a:prstGeom>
        </p:spPr>
        <p:txBody>
          <a:bodyPr vert="horz"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CA" sz="36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rPr>
              <a:t>CONFERENCE</a:t>
            </a:r>
            <a:r>
              <a:rPr kumimoji="0" lang="fr-CA" sz="3600" b="1" i="0" u="none" strike="noStrike" kern="1200" cap="all" spc="0" normalizeH="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rPr>
              <a:t> DEBAT ORGANISEE PAR</a:t>
            </a: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fr-CA" sz="3600" b="1" i="0" u="none" strike="noStrike" kern="1200" cap="all" spc="0" normalizeH="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lang="fr-CA" sz="36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	</a:t>
            </a:r>
            <a:r>
              <a:rPr lang="fr-CA" sz="3600" b="1" cap="all" dirty="0" err="1"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rueil</a:t>
            </a:r>
            <a:r>
              <a:rPr lang="fr-CA" sz="36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 en vert et pour tous</a:t>
            </a:r>
            <a:r>
              <a:rPr kumimoji="0" lang="fr-CA" sz="3600" b="1" i="0" u="none" strike="noStrike" kern="1200" cap="all" spc="0" normalizeH="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rPr>
              <a:t> </a:t>
            </a:r>
          </a:p>
          <a:p>
            <a:pPr marL="0" marR="0" lvl="0" indent="0" algn="ctr" defTabSz="914400" rtl="0" eaLnBrk="1" fontAlgn="auto" latinLnBrk="0" hangingPunct="1">
              <a:lnSpc>
                <a:spcPct val="100000"/>
              </a:lnSpc>
              <a:spcBef>
                <a:spcPct val="0"/>
              </a:spcBef>
              <a:spcAft>
                <a:spcPts val="0"/>
              </a:spcAft>
              <a:buClrTx/>
              <a:buSzTx/>
              <a:buFontTx/>
              <a:buNone/>
              <a:tabLst/>
              <a:defRPr/>
            </a:pPr>
            <a:r>
              <a:rPr lang="fr-CA" sz="36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&amp;</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CA" sz="3600" b="1" i="0" u="none" strike="noStrike" kern="1200" cap="all" spc="0" normalizeH="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rPr>
              <a:t>LE COLLECTIF RUEIL santé</a:t>
            </a:r>
            <a:endParaRPr kumimoji="0" lang="en-US" sz="36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endParaRPr>
          </a:p>
        </p:txBody>
      </p:sp>
      <p:sp>
        <p:nvSpPr>
          <p:cNvPr id="6" name="Rectangle 5"/>
          <p:cNvSpPr/>
          <p:nvPr/>
        </p:nvSpPr>
        <p:spPr>
          <a:xfrm>
            <a:off x="99179" y="6488668"/>
            <a:ext cx="4511387" cy="369332"/>
          </a:xfrm>
          <a:prstGeom prst="rect">
            <a:avLst/>
          </a:prstGeom>
        </p:spPr>
        <p:txBody>
          <a:bodyPr wrap="none">
            <a:spAutoFit/>
          </a:bodyPr>
          <a:lstStyle/>
          <a:p>
            <a:pPr algn="ctr"/>
            <a:r>
              <a:rPr lang="fr-CA" b="1" i="1" dirty="0" smtClean="0">
                <a:solidFill>
                  <a:srgbClr val="3366FF"/>
                </a:solidFill>
                <a:latin typeface="Microsoft YaHei" pitchFamily="34" charset="-122"/>
                <a:ea typeface="Microsoft YaHei" pitchFamily="34" charset="-122"/>
              </a:rPr>
              <a:t>Rueil Malmaison le 22 septembre 2017</a:t>
            </a:r>
            <a:endParaRPr lang="fr-FR" b="1" i="1" dirty="0">
              <a:solidFill>
                <a:srgbClr val="3366FF"/>
              </a:solidFill>
              <a:latin typeface="Microsoft YaHei" pitchFamily="34" charset="-122"/>
              <a:ea typeface="Microsoft YaHei" pitchFamily="34" charset="-122"/>
            </a:endParaRPr>
          </a:p>
        </p:txBody>
      </p:sp>
      <p:pic>
        <p:nvPicPr>
          <p:cNvPr id="1026" name="Picture 2" descr="C:\Users\PATRICK\Documents\TRAVAIL-IDF_0917\ARRP\REUNION-RUEIL\bannic3a8re-wordpress-5-copie.png"/>
          <p:cNvPicPr>
            <a:picLocks noChangeAspect="1" noChangeArrowheads="1"/>
          </p:cNvPicPr>
          <p:nvPr/>
        </p:nvPicPr>
        <p:blipFill>
          <a:blip r:embed="rId3" cstate="screen"/>
          <a:srcRect/>
          <a:stretch>
            <a:fillRect/>
          </a:stretch>
        </p:blipFill>
        <p:spPr bwMode="auto">
          <a:xfrm>
            <a:off x="8325867" y="1152128"/>
            <a:ext cx="3632350" cy="764704"/>
          </a:xfrm>
          <a:prstGeom prst="rect">
            <a:avLst/>
          </a:prstGeom>
          <a:noFill/>
        </p:spPr>
      </p:pic>
    </p:spTree>
    <p:extLst>
      <p:ext uri="{BB962C8B-B14F-4D97-AF65-F5344CB8AC3E}">
        <p14:creationId xmlns:p14="http://schemas.microsoft.com/office/powerpoint/2010/main" val="3198176989"/>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txBox="1">
            <a:spLocks noChangeArrowheads="1"/>
          </p:cNvSpPr>
          <p:nvPr/>
        </p:nvSpPr>
        <p:spPr>
          <a:xfrm>
            <a:off x="865337" y="-27384"/>
            <a:ext cx="10556875" cy="706437"/>
          </a:xfrm>
          <a:prstGeom prst="rect">
            <a:avLst/>
          </a:prstGeom>
        </p:spPr>
        <p:txBody>
          <a:bodyPr vert="horz" lIns="91440" tIns="45720" rIns="91440" bIns="45720" rtlCol="0" anchor="b">
            <a:no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CA" sz="2800" b="1" i="0" u="none" strike="noStrike" kern="1200" cap="none" spc="0" normalizeH="0" baseline="0" noProof="0" dirty="0" smtClean="0">
                <a:ln>
                  <a:noFill/>
                </a:ln>
                <a:solidFill>
                  <a:srgbClr val="3366FF"/>
                </a:solidFill>
                <a:effectLst/>
                <a:uLnTx/>
                <a:uFillTx/>
                <a:latin typeface="Microsoft YaHei" pitchFamily="34" charset="-122"/>
                <a:ea typeface="Microsoft YaHei" pitchFamily="34" charset="-122"/>
                <a:cs typeface="+mj-cs"/>
              </a:rPr>
              <a:t>ASSOCIATION DES RIVERAINS DU ROND POINT</a:t>
            </a:r>
            <a:endParaRPr kumimoji="0" lang="en-US" sz="2800" b="1" i="0" u="none" strike="noStrike" kern="1200" cap="none" spc="0" normalizeH="0" baseline="0" noProof="0" dirty="0" smtClean="0">
              <a:ln>
                <a:noFill/>
              </a:ln>
              <a:solidFill>
                <a:srgbClr val="3366FF"/>
              </a:solidFill>
              <a:effectLst/>
              <a:uLnTx/>
              <a:uFillTx/>
              <a:latin typeface="Microsoft YaHei" pitchFamily="34" charset="-122"/>
              <a:ea typeface="Microsoft YaHei" pitchFamily="34" charset="-122"/>
              <a:cs typeface="+mj-cs"/>
            </a:endParaRPr>
          </a:p>
        </p:txBody>
      </p:sp>
      <p:sp>
        <p:nvSpPr>
          <p:cNvPr id="6" name="Rectangle 4"/>
          <p:cNvSpPr txBox="1">
            <a:spLocks noChangeArrowheads="1"/>
          </p:cNvSpPr>
          <p:nvPr/>
        </p:nvSpPr>
        <p:spPr>
          <a:xfrm>
            <a:off x="431206" y="1628800"/>
            <a:ext cx="11420805" cy="2664296"/>
          </a:xfrm>
          <a:prstGeom prst="rect">
            <a:avLst/>
          </a:prstGeom>
        </p:spPr>
        <p:txBody>
          <a:bodyPr vert="horz"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fr-CA" sz="28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lang="fr-CA" sz="28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fr-CA" sz="28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fr-CA" sz="28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lang="fr-CA" sz="28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CA" sz="28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rPr>
              <a:t>A.R.R.P.</a:t>
            </a: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fr-CA" sz="28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CA" sz="28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rPr>
              <a:t>Résidence</a:t>
            </a:r>
            <a:r>
              <a:rPr kumimoji="0" lang="fr-CA" sz="2800" b="1" i="0" u="none" strike="noStrike" kern="1200" cap="all" spc="0" normalizeH="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rPr>
              <a:t> </a:t>
            </a:r>
            <a:r>
              <a:rPr kumimoji="0" lang="fr-CA" sz="2800" b="1" i="0" u="none" strike="noStrike" kern="1200" cap="all" spc="0" normalizeH="0" noProof="0" dirty="0" err="1"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rPr>
              <a:t>léopoldine</a:t>
            </a:r>
            <a:endParaRPr kumimoji="0" lang="fr-CA" sz="2800" b="1" i="0" u="none" strike="noStrike" kern="1200" cap="all" spc="0" normalizeH="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lang="fr-CA" sz="2800" b="1" cap="all" baseline="0"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4</a:t>
            </a:r>
            <a:r>
              <a:rPr lang="fr-CA" sz="28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 Rond point pasteur</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CA" sz="28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rPr>
              <a:t>91330 </a:t>
            </a:r>
            <a:r>
              <a:rPr kumimoji="0" lang="fr-CA" sz="2800" b="1" i="0" u="none" strike="noStrike" kern="1200" cap="all" spc="0" normalizeH="0" baseline="0" noProof="0" dirty="0" err="1"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rPr>
              <a:t>yerres</a:t>
            </a:r>
            <a:endParaRPr kumimoji="0" lang="fr-CA" sz="28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fr-CA" sz="28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lang="fr-CA" sz="28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 06 74 17 39 38</a:t>
            </a:r>
          </a:p>
          <a:p>
            <a:pPr marL="0" marR="0" lvl="0" indent="0" algn="ctr" defTabSz="914400" rtl="0" eaLnBrk="1" fontAlgn="auto" latinLnBrk="0" hangingPunct="1">
              <a:lnSpc>
                <a:spcPct val="100000"/>
              </a:lnSpc>
              <a:spcBef>
                <a:spcPct val="0"/>
              </a:spcBef>
              <a:spcAft>
                <a:spcPts val="0"/>
              </a:spcAft>
              <a:buClrTx/>
              <a:buSzTx/>
              <a:buFontTx/>
              <a:buNone/>
              <a:tabLst/>
              <a:defRPr/>
            </a:pPr>
            <a:endParaRPr lang="fr-CA" sz="28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lang="fr-CA" sz="16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CA" sz="28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rPr>
              <a:t>Courriel : </a:t>
            </a:r>
            <a:r>
              <a:rPr lang="fr-CA" sz="28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ARRP91@sfr.fr</a:t>
            </a:r>
          </a:p>
          <a:p>
            <a:pPr marL="0" marR="0" lvl="0" indent="0" algn="ctr" defTabSz="914400" rtl="0" eaLnBrk="1" fontAlgn="auto" latinLnBrk="0" hangingPunct="1">
              <a:lnSpc>
                <a:spcPct val="100000"/>
              </a:lnSpc>
              <a:spcBef>
                <a:spcPct val="0"/>
              </a:spcBef>
              <a:spcAft>
                <a:spcPts val="0"/>
              </a:spcAft>
              <a:buClrTx/>
              <a:buSzTx/>
              <a:buFontTx/>
              <a:buNone/>
              <a:tabLst/>
              <a:defRPr/>
            </a:pPr>
            <a:endParaRPr lang="fr-CA" sz="28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lang="fr-CA" sz="28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 ARrp91</a:t>
            </a:r>
          </a:p>
          <a:p>
            <a:pPr marL="0" marR="0" lvl="0" indent="0" algn="ctr" defTabSz="914400" rtl="0" eaLnBrk="1" fontAlgn="auto" latinLnBrk="0" hangingPunct="1">
              <a:lnSpc>
                <a:spcPct val="100000"/>
              </a:lnSpc>
              <a:spcBef>
                <a:spcPct val="0"/>
              </a:spcBef>
              <a:spcAft>
                <a:spcPts val="0"/>
              </a:spcAft>
              <a:buClrTx/>
              <a:buSzTx/>
              <a:buFontTx/>
              <a:buNone/>
              <a:tabLst/>
              <a:defRPr/>
            </a:pPr>
            <a:endParaRPr lang="fr-CA" sz="6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lang="fr-CA" sz="7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lang="fr-CA"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CA" b="1" i="0" u="none" strike="noStrike" kern="1200" cap="all" spc="0" normalizeH="0" baseline="0" noProof="0" dirty="0" err="1"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rPr>
              <a:t>Siren</a:t>
            </a:r>
            <a:r>
              <a:rPr kumimoji="0" lang="fr-CA" b="1" i="0" u="none" strike="noStrike" kern="1200" cap="all" spc="0" normalizeH="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rPr>
              <a:t> n°813143815 	N° </a:t>
            </a:r>
            <a:r>
              <a:rPr kumimoji="0" lang="fr-CA" b="1" i="0" u="none" strike="noStrike" kern="1200" cap="all" spc="0" normalizeH="0" noProof="0" dirty="0" err="1"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rPr>
              <a:t>Rna</a:t>
            </a:r>
            <a:r>
              <a:rPr kumimoji="0" lang="fr-CA" b="1" i="0" u="none" strike="noStrike" kern="1200" cap="all" spc="0" normalizeH="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rPr>
              <a:t> w912008643 du 08 aout 2015</a:t>
            </a:r>
            <a:endParaRPr kumimoji="0" lang="en-US"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endParaRPr>
          </a:p>
        </p:txBody>
      </p:sp>
      <p:pic>
        <p:nvPicPr>
          <p:cNvPr id="1031" name="Picture 7" descr="C:\Users\PATRICK\AppData\Local\Microsoft\Windows\Temporary Internet Files\Content.IE5\ZWFYY0Z6\silverstreak-Mobile-Phone[1].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flipH="1">
            <a:off x="14420676" y="9812834"/>
            <a:ext cx="45719" cy="87514"/>
          </a:xfrm>
          <a:prstGeom prst="rect">
            <a:avLst/>
          </a:prstGeom>
          <a:noFill/>
        </p:spPr>
      </p:pic>
      <p:pic>
        <p:nvPicPr>
          <p:cNvPr id="1032" name="Picture 8" descr="C:\Users\PATRICK\AppData\Local\Microsoft\Windows\Temporary Internet Files\Content.IE5\ZWFYY0Z6\facebook-logo[1].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933379" y="5613953"/>
            <a:ext cx="936104" cy="623359"/>
          </a:xfrm>
          <a:prstGeom prst="rect">
            <a:avLst/>
          </a:prstGeom>
          <a:noFill/>
        </p:spPr>
      </p:pic>
      <p:pic>
        <p:nvPicPr>
          <p:cNvPr id="1033" name="Picture 9" descr="C:\Users\PATRICK\AppData\Local\Microsoft\Windows\Temporary Internet Files\Content.IE5\ZWFYY0Z6\silverstreak-Mobile-Phone[1].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126805" y="3212976"/>
            <a:ext cx="526654" cy="1008112"/>
          </a:xfrm>
          <a:prstGeom prst="rect">
            <a:avLst/>
          </a:prstGeom>
          <a:noFill/>
        </p:spPr>
      </p:pic>
    </p:spTree>
    <p:extLst>
      <p:ext uri="{BB962C8B-B14F-4D97-AF65-F5344CB8AC3E}">
        <p14:creationId xmlns:p14="http://schemas.microsoft.com/office/powerpoint/2010/main" val="3198176989"/>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txBox="1">
            <a:spLocks noChangeArrowheads="1"/>
          </p:cNvSpPr>
          <p:nvPr/>
        </p:nvSpPr>
        <p:spPr>
          <a:xfrm>
            <a:off x="2997275" y="3675"/>
            <a:ext cx="6120680" cy="706437"/>
          </a:xfrm>
          <a:prstGeom prst="rect">
            <a:avLst/>
          </a:prstGeom>
        </p:spPr>
        <p:txBody>
          <a:bodyPr vert="horz" lIns="91440" tIns="45720" rIns="91440" bIns="45720" rtlCol="0" anchor="b">
            <a:no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lang="fr-CA" sz="2800" b="1" dirty="0" smtClean="0">
                <a:solidFill>
                  <a:srgbClr val="3366FF"/>
                </a:solidFill>
                <a:latin typeface="Microsoft YaHei" pitchFamily="34" charset="-122"/>
                <a:ea typeface="Microsoft YaHei" pitchFamily="34" charset="-122"/>
                <a:cs typeface="+mj-cs"/>
              </a:rPr>
              <a:t>MISSIONS DE L’A.R.R.P.</a:t>
            </a:r>
            <a:endParaRPr kumimoji="0" lang="en-US" sz="2800" b="1" i="0" u="none" strike="noStrike" kern="1200" cap="none" spc="0" normalizeH="0" baseline="0" noProof="0" dirty="0" smtClean="0">
              <a:ln>
                <a:noFill/>
              </a:ln>
              <a:solidFill>
                <a:srgbClr val="3366FF"/>
              </a:solidFill>
              <a:effectLst/>
              <a:uLnTx/>
              <a:uFillTx/>
              <a:latin typeface="Microsoft YaHei" pitchFamily="34" charset="-122"/>
              <a:ea typeface="Microsoft YaHei" pitchFamily="34" charset="-122"/>
              <a:cs typeface="+mj-cs"/>
            </a:endParaRPr>
          </a:p>
        </p:txBody>
      </p:sp>
      <p:sp>
        <p:nvSpPr>
          <p:cNvPr id="6" name="Rectangle 4"/>
          <p:cNvSpPr txBox="1">
            <a:spLocks noChangeArrowheads="1"/>
          </p:cNvSpPr>
          <p:nvPr/>
        </p:nvSpPr>
        <p:spPr>
          <a:xfrm>
            <a:off x="3789363" y="2672916"/>
            <a:ext cx="4392488" cy="792088"/>
          </a:xfrm>
          <a:prstGeom prst="rect">
            <a:avLst/>
          </a:prstGeom>
        </p:spPr>
        <p:txBody>
          <a:bodyPr vert="horz"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lang="fr-CA" sz="28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endParaRPr>
          </a:p>
        </p:txBody>
      </p:sp>
      <p:pic>
        <p:nvPicPr>
          <p:cNvPr id="1031" name="Picture 7" descr="C:\Users\PATRICK\AppData\Local\Microsoft\Windows\Temporary Internet Files\Content.IE5\ZWFYY0Z6\silverstreak-Mobile-Phone[1].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flipH="1">
            <a:off x="14420676" y="9812834"/>
            <a:ext cx="45719" cy="87514"/>
          </a:xfrm>
          <a:prstGeom prst="rect">
            <a:avLst/>
          </a:prstGeom>
          <a:noFill/>
        </p:spPr>
      </p:pic>
      <p:sp>
        <p:nvSpPr>
          <p:cNvPr id="8" name="Ellipse 7"/>
          <p:cNvSpPr/>
          <p:nvPr/>
        </p:nvSpPr>
        <p:spPr>
          <a:xfrm>
            <a:off x="1989163" y="1124744"/>
            <a:ext cx="2160240" cy="86409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Analyse</a:t>
            </a:r>
            <a:endParaRPr lang="fr-FR" sz="2000" b="1" cap="all" dirty="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endParaRPr>
          </a:p>
        </p:txBody>
      </p:sp>
      <p:sp>
        <p:nvSpPr>
          <p:cNvPr id="9" name="Ellipse 8"/>
          <p:cNvSpPr/>
          <p:nvPr/>
        </p:nvSpPr>
        <p:spPr>
          <a:xfrm>
            <a:off x="549003" y="2240868"/>
            <a:ext cx="2376264" cy="86409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Réflexion</a:t>
            </a:r>
          </a:p>
        </p:txBody>
      </p:sp>
      <p:sp>
        <p:nvSpPr>
          <p:cNvPr id="10" name="Ellipse 9"/>
          <p:cNvSpPr/>
          <p:nvPr/>
        </p:nvSpPr>
        <p:spPr>
          <a:xfrm>
            <a:off x="332979" y="3392996"/>
            <a:ext cx="2664296" cy="86409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concertation</a:t>
            </a:r>
            <a:endParaRPr lang="fr-FR" sz="1600" b="1" cap="all" dirty="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endParaRPr>
          </a:p>
        </p:txBody>
      </p:sp>
      <p:sp>
        <p:nvSpPr>
          <p:cNvPr id="11" name="Ellipse 10"/>
          <p:cNvSpPr/>
          <p:nvPr/>
        </p:nvSpPr>
        <p:spPr>
          <a:xfrm>
            <a:off x="693019" y="4509120"/>
            <a:ext cx="2736304" cy="86409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médiation</a:t>
            </a:r>
          </a:p>
        </p:txBody>
      </p:sp>
      <p:sp>
        <p:nvSpPr>
          <p:cNvPr id="12" name="Ellipse 11"/>
          <p:cNvSpPr/>
          <p:nvPr/>
        </p:nvSpPr>
        <p:spPr>
          <a:xfrm>
            <a:off x="7677795" y="5661248"/>
            <a:ext cx="3528392" cy="86409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Action en justice</a:t>
            </a:r>
            <a:endParaRPr lang="fr-FR" b="1" cap="all" dirty="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endParaRPr>
          </a:p>
        </p:txBody>
      </p:sp>
      <p:sp>
        <p:nvSpPr>
          <p:cNvPr id="13" name="Ellipse 12"/>
          <p:cNvSpPr/>
          <p:nvPr/>
        </p:nvSpPr>
        <p:spPr>
          <a:xfrm>
            <a:off x="1269083" y="5661248"/>
            <a:ext cx="3456384" cy="86409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communication</a:t>
            </a:r>
          </a:p>
        </p:txBody>
      </p:sp>
      <p:sp>
        <p:nvSpPr>
          <p:cNvPr id="14" name="Ellipse 13"/>
          <p:cNvSpPr/>
          <p:nvPr/>
        </p:nvSpPr>
        <p:spPr>
          <a:xfrm>
            <a:off x="7677795" y="1124744"/>
            <a:ext cx="3096344" cy="86409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Préservation des droits</a:t>
            </a:r>
            <a:endParaRPr lang="fr-FR" sz="2000" b="1" cap="all" dirty="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endParaRPr>
          </a:p>
        </p:txBody>
      </p:sp>
      <p:sp>
        <p:nvSpPr>
          <p:cNvPr id="15" name="Ellipse 14"/>
          <p:cNvSpPr/>
          <p:nvPr/>
        </p:nvSpPr>
        <p:spPr>
          <a:xfrm>
            <a:off x="8685907" y="2240868"/>
            <a:ext cx="2160240" cy="86409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Santé</a:t>
            </a:r>
            <a:endParaRPr lang="fr-FR" sz="2000" b="1" cap="all" dirty="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endParaRPr>
          </a:p>
        </p:txBody>
      </p:sp>
      <p:sp>
        <p:nvSpPr>
          <p:cNvPr id="16" name="Ellipse 15"/>
          <p:cNvSpPr/>
          <p:nvPr/>
        </p:nvSpPr>
        <p:spPr>
          <a:xfrm>
            <a:off x="8469883" y="3392996"/>
            <a:ext cx="3312368" cy="86409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environnement</a:t>
            </a:r>
            <a:endParaRPr lang="fr-FR" b="1" cap="all" dirty="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endParaRPr>
          </a:p>
        </p:txBody>
      </p:sp>
      <p:sp>
        <p:nvSpPr>
          <p:cNvPr id="17" name="Ellipse 16"/>
          <p:cNvSpPr/>
          <p:nvPr/>
        </p:nvSpPr>
        <p:spPr>
          <a:xfrm>
            <a:off x="8541891" y="4509120"/>
            <a:ext cx="2592288" cy="86409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Cadre de vie</a:t>
            </a:r>
            <a:endParaRPr lang="fr-FR" b="1" cap="all" dirty="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endParaRPr>
          </a:p>
        </p:txBody>
      </p:sp>
      <p:sp>
        <p:nvSpPr>
          <p:cNvPr id="18" name="Hexagone 17"/>
          <p:cNvSpPr/>
          <p:nvPr/>
        </p:nvSpPr>
        <p:spPr>
          <a:xfrm>
            <a:off x="4149403" y="2168860"/>
            <a:ext cx="3528392" cy="3024336"/>
          </a:xfrm>
          <a:prstGeom prst="hexag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fr-CA" sz="32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endParaRPr>
          </a:p>
          <a:p>
            <a:pPr lvl="0" algn="ctr"/>
            <a:r>
              <a:rPr lang="fr-CA" sz="44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rPr>
              <a:t>A.R.R.P.</a:t>
            </a:r>
          </a:p>
          <a:p>
            <a:pPr algn="ctr"/>
            <a:endParaRPr lang="fr-FR" sz="2400" dirty="0"/>
          </a:p>
        </p:txBody>
      </p:sp>
      <p:cxnSp>
        <p:nvCxnSpPr>
          <p:cNvPr id="20" name="Connecteur droit avec flèche 19"/>
          <p:cNvCxnSpPr>
            <a:stCxn id="18" idx="4"/>
          </p:cNvCxnSpPr>
          <p:nvPr/>
        </p:nvCxnSpPr>
        <p:spPr>
          <a:xfrm flipH="1" flipV="1">
            <a:off x="4005387" y="1808820"/>
            <a:ext cx="900100" cy="360041"/>
          </a:xfrm>
          <a:prstGeom prst="straightConnector1">
            <a:avLst/>
          </a:prstGeom>
          <a:ln w="12700">
            <a:headEnd type="triangle" w="med" len="lg"/>
            <a:tailEnd type="triangle"/>
          </a:ln>
        </p:spPr>
        <p:style>
          <a:lnRef idx="1">
            <a:schemeClr val="accent1"/>
          </a:lnRef>
          <a:fillRef idx="0">
            <a:schemeClr val="accent1"/>
          </a:fillRef>
          <a:effectRef idx="0">
            <a:schemeClr val="accent1"/>
          </a:effectRef>
          <a:fontRef idx="minor">
            <a:schemeClr val="tx1"/>
          </a:fontRef>
        </p:style>
      </p:cxnSp>
      <p:cxnSp>
        <p:nvCxnSpPr>
          <p:cNvPr id="21" name="Connecteur droit avec flèche 20"/>
          <p:cNvCxnSpPr/>
          <p:nvPr/>
        </p:nvCxnSpPr>
        <p:spPr>
          <a:xfrm flipH="1" flipV="1">
            <a:off x="2925267" y="2744925"/>
            <a:ext cx="1512168" cy="288031"/>
          </a:xfrm>
          <a:prstGeom prst="straightConnector1">
            <a:avLst/>
          </a:prstGeom>
          <a:ln w="12700">
            <a:headEnd type="triangle" w="med" len="lg"/>
            <a:tailEnd type="triangle"/>
          </a:ln>
        </p:spPr>
        <p:style>
          <a:lnRef idx="1">
            <a:schemeClr val="accent1"/>
          </a:lnRef>
          <a:fillRef idx="0">
            <a:schemeClr val="accent1"/>
          </a:fillRef>
          <a:effectRef idx="0">
            <a:schemeClr val="accent1"/>
          </a:effectRef>
          <a:fontRef idx="minor">
            <a:schemeClr val="tx1"/>
          </a:fontRef>
        </p:style>
      </p:cxnSp>
      <p:cxnSp>
        <p:nvCxnSpPr>
          <p:cNvPr id="23" name="Connecteur droit avec flèche 22"/>
          <p:cNvCxnSpPr>
            <a:endCxn id="10" idx="6"/>
          </p:cNvCxnSpPr>
          <p:nvPr/>
        </p:nvCxnSpPr>
        <p:spPr>
          <a:xfrm flipH="1">
            <a:off x="2997275" y="3681028"/>
            <a:ext cx="1224136" cy="144016"/>
          </a:xfrm>
          <a:prstGeom prst="straightConnector1">
            <a:avLst/>
          </a:prstGeom>
          <a:ln w="12700">
            <a:headEnd type="triangle" w="med" len="lg"/>
            <a:tailEnd type="triangle"/>
          </a:ln>
        </p:spPr>
        <p:style>
          <a:lnRef idx="1">
            <a:schemeClr val="accent1"/>
          </a:lnRef>
          <a:fillRef idx="0">
            <a:schemeClr val="accent1"/>
          </a:fillRef>
          <a:effectRef idx="0">
            <a:schemeClr val="accent1"/>
          </a:effectRef>
          <a:fontRef idx="minor">
            <a:schemeClr val="tx1"/>
          </a:fontRef>
        </p:style>
      </p:cxnSp>
      <p:cxnSp>
        <p:nvCxnSpPr>
          <p:cNvPr id="25" name="Connecteur droit avec flèche 24"/>
          <p:cNvCxnSpPr>
            <a:endCxn id="11" idx="6"/>
          </p:cNvCxnSpPr>
          <p:nvPr/>
        </p:nvCxnSpPr>
        <p:spPr>
          <a:xfrm flipH="1">
            <a:off x="3429323" y="4473116"/>
            <a:ext cx="1080120" cy="468052"/>
          </a:xfrm>
          <a:prstGeom prst="straightConnector1">
            <a:avLst/>
          </a:prstGeom>
          <a:ln w="12700">
            <a:headEnd type="triangle" w="med" len="lg"/>
            <a:tailEnd type="triangle"/>
          </a:ln>
        </p:spPr>
        <p:style>
          <a:lnRef idx="1">
            <a:schemeClr val="accent1"/>
          </a:lnRef>
          <a:fillRef idx="0">
            <a:schemeClr val="accent1"/>
          </a:fillRef>
          <a:effectRef idx="0">
            <a:schemeClr val="accent1"/>
          </a:effectRef>
          <a:fontRef idx="minor">
            <a:schemeClr val="tx1"/>
          </a:fontRef>
        </p:style>
      </p:cxnSp>
      <p:cxnSp>
        <p:nvCxnSpPr>
          <p:cNvPr id="27" name="Connecteur droit avec flèche 26"/>
          <p:cNvCxnSpPr>
            <a:endCxn id="13" idx="7"/>
          </p:cNvCxnSpPr>
          <p:nvPr/>
        </p:nvCxnSpPr>
        <p:spPr>
          <a:xfrm flipH="1">
            <a:off x="4219291" y="5193196"/>
            <a:ext cx="722202" cy="594596"/>
          </a:xfrm>
          <a:prstGeom prst="straightConnector1">
            <a:avLst/>
          </a:prstGeom>
          <a:ln w="12700">
            <a:headEnd type="triangle" w="med" len="lg"/>
            <a:tailEnd type="triangle"/>
          </a:ln>
        </p:spPr>
        <p:style>
          <a:lnRef idx="1">
            <a:schemeClr val="accent1"/>
          </a:lnRef>
          <a:fillRef idx="0">
            <a:schemeClr val="accent1"/>
          </a:fillRef>
          <a:effectRef idx="0">
            <a:schemeClr val="accent1"/>
          </a:effectRef>
          <a:fontRef idx="minor">
            <a:schemeClr val="tx1"/>
          </a:fontRef>
        </p:style>
      </p:cxnSp>
      <p:cxnSp>
        <p:nvCxnSpPr>
          <p:cNvPr id="29" name="Connecteur droit avec flèche 28"/>
          <p:cNvCxnSpPr>
            <a:stCxn id="14" idx="2"/>
          </p:cNvCxnSpPr>
          <p:nvPr/>
        </p:nvCxnSpPr>
        <p:spPr>
          <a:xfrm flipH="1">
            <a:off x="6957716" y="1556792"/>
            <a:ext cx="720079" cy="630600"/>
          </a:xfrm>
          <a:prstGeom prst="straightConnector1">
            <a:avLst/>
          </a:prstGeom>
          <a:ln w="12700">
            <a:headEnd type="triangle" w="med" len="lg"/>
            <a:tailEnd type="triangle"/>
          </a:ln>
        </p:spPr>
        <p:style>
          <a:lnRef idx="1">
            <a:schemeClr val="accent1"/>
          </a:lnRef>
          <a:fillRef idx="0">
            <a:schemeClr val="accent1"/>
          </a:fillRef>
          <a:effectRef idx="0">
            <a:schemeClr val="accent1"/>
          </a:effectRef>
          <a:fontRef idx="minor">
            <a:schemeClr val="tx1"/>
          </a:fontRef>
        </p:style>
      </p:cxnSp>
      <p:cxnSp>
        <p:nvCxnSpPr>
          <p:cNvPr id="31" name="Connecteur droit avec flèche 30"/>
          <p:cNvCxnSpPr/>
          <p:nvPr/>
        </p:nvCxnSpPr>
        <p:spPr>
          <a:xfrm flipH="1">
            <a:off x="7389763" y="2744924"/>
            <a:ext cx="1296144" cy="288032"/>
          </a:xfrm>
          <a:prstGeom prst="straightConnector1">
            <a:avLst/>
          </a:prstGeom>
          <a:ln w="12700">
            <a:headEnd type="triangle" w="med" len="lg"/>
            <a:tailEnd type="triangle"/>
          </a:ln>
        </p:spPr>
        <p:style>
          <a:lnRef idx="1">
            <a:schemeClr val="accent1"/>
          </a:lnRef>
          <a:fillRef idx="0">
            <a:schemeClr val="accent1"/>
          </a:fillRef>
          <a:effectRef idx="0">
            <a:schemeClr val="accent1"/>
          </a:effectRef>
          <a:fontRef idx="minor">
            <a:schemeClr val="tx1"/>
          </a:fontRef>
        </p:style>
      </p:cxnSp>
      <p:cxnSp>
        <p:nvCxnSpPr>
          <p:cNvPr id="33" name="Connecteur droit avec flèche 32"/>
          <p:cNvCxnSpPr>
            <a:endCxn id="18" idx="0"/>
          </p:cNvCxnSpPr>
          <p:nvPr/>
        </p:nvCxnSpPr>
        <p:spPr>
          <a:xfrm flipH="1" flipV="1">
            <a:off x="7677795" y="3681028"/>
            <a:ext cx="792088" cy="144016"/>
          </a:xfrm>
          <a:prstGeom prst="straightConnector1">
            <a:avLst/>
          </a:prstGeom>
          <a:ln w="12700">
            <a:headEnd type="triangle" w="med" len="lg"/>
            <a:tailEnd type="triangle"/>
          </a:ln>
        </p:spPr>
        <p:style>
          <a:lnRef idx="1">
            <a:schemeClr val="accent1"/>
          </a:lnRef>
          <a:fillRef idx="0">
            <a:schemeClr val="accent1"/>
          </a:fillRef>
          <a:effectRef idx="0">
            <a:schemeClr val="accent1"/>
          </a:effectRef>
          <a:fontRef idx="minor">
            <a:schemeClr val="tx1"/>
          </a:fontRef>
        </p:style>
      </p:cxnSp>
      <p:cxnSp>
        <p:nvCxnSpPr>
          <p:cNvPr id="35" name="Connecteur droit avec flèche 34"/>
          <p:cNvCxnSpPr>
            <a:stCxn id="17" idx="2"/>
          </p:cNvCxnSpPr>
          <p:nvPr/>
        </p:nvCxnSpPr>
        <p:spPr>
          <a:xfrm flipH="1" flipV="1">
            <a:off x="7245747" y="4473116"/>
            <a:ext cx="1296144" cy="468052"/>
          </a:xfrm>
          <a:prstGeom prst="straightConnector1">
            <a:avLst/>
          </a:prstGeom>
          <a:ln w="12700">
            <a:headEnd type="triangle" w="med" len="lg"/>
            <a:tailEnd type="triangle"/>
          </a:ln>
        </p:spPr>
        <p:style>
          <a:lnRef idx="1">
            <a:schemeClr val="accent1"/>
          </a:lnRef>
          <a:fillRef idx="0">
            <a:schemeClr val="accent1"/>
          </a:fillRef>
          <a:effectRef idx="0">
            <a:schemeClr val="accent1"/>
          </a:effectRef>
          <a:fontRef idx="minor">
            <a:schemeClr val="tx1"/>
          </a:fontRef>
        </p:style>
      </p:cxnSp>
      <p:cxnSp>
        <p:nvCxnSpPr>
          <p:cNvPr id="37" name="Connecteur droit avec flèche 36"/>
          <p:cNvCxnSpPr>
            <a:stCxn id="12" idx="1"/>
          </p:cNvCxnSpPr>
          <p:nvPr/>
        </p:nvCxnSpPr>
        <p:spPr>
          <a:xfrm flipH="1" flipV="1">
            <a:off x="6885710" y="5193196"/>
            <a:ext cx="1308806" cy="594596"/>
          </a:xfrm>
          <a:prstGeom prst="straightConnector1">
            <a:avLst/>
          </a:prstGeom>
          <a:ln w="12700">
            <a:headEnd type="triangle" w="med" len="lg"/>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98176989"/>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150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strVal val="#ppt_w*0.70"/>
                                          </p:val>
                                        </p:tav>
                                        <p:tav tm="100000">
                                          <p:val>
                                            <p:strVal val="#ppt_w"/>
                                          </p:val>
                                        </p:tav>
                                      </p:tavLst>
                                    </p:anim>
                                    <p:anim calcmode="lin" valueType="num">
                                      <p:cBhvr>
                                        <p:cTn id="8" dur="500" fill="hold"/>
                                        <p:tgtEl>
                                          <p:spTgt spid="8"/>
                                        </p:tgtEl>
                                        <p:attrNameLst>
                                          <p:attrName>ppt_h</p:attrName>
                                        </p:attrNameLst>
                                      </p:cBhvr>
                                      <p:tavLst>
                                        <p:tav tm="0">
                                          <p:val>
                                            <p:strVal val="#ppt_h"/>
                                          </p:val>
                                        </p:tav>
                                        <p:tav tm="100000">
                                          <p:val>
                                            <p:strVal val="#ppt_h"/>
                                          </p:val>
                                        </p:tav>
                                      </p:tavLst>
                                    </p:anim>
                                    <p:animEffect transition="in" filter="fade">
                                      <p:cBhvr>
                                        <p:cTn id="9" dur="500"/>
                                        <p:tgtEl>
                                          <p:spTgt spid="8"/>
                                        </p:tgtEl>
                                      </p:cBhvr>
                                    </p:animEffect>
                                  </p:childTnLst>
                                </p:cTn>
                              </p:par>
                              <p:par>
                                <p:cTn id="10" presetID="55" presetClass="entr" presetSubtype="0" fill="hold" nodeType="withEffect">
                                  <p:stCondLst>
                                    <p:cond delay="1500"/>
                                  </p:stCondLst>
                                  <p:childTnLst>
                                    <p:set>
                                      <p:cBhvr>
                                        <p:cTn id="11" dur="1" fill="hold">
                                          <p:stCondLst>
                                            <p:cond delay="0"/>
                                          </p:stCondLst>
                                        </p:cTn>
                                        <p:tgtEl>
                                          <p:spTgt spid="20"/>
                                        </p:tgtEl>
                                        <p:attrNameLst>
                                          <p:attrName>style.visibility</p:attrName>
                                        </p:attrNameLst>
                                      </p:cBhvr>
                                      <p:to>
                                        <p:strVal val="visible"/>
                                      </p:to>
                                    </p:set>
                                    <p:anim calcmode="lin" valueType="num">
                                      <p:cBhvr>
                                        <p:cTn id="12" dur="1000" fill="hold"/>
                                        <p:tgtEl>
                                          <p:spTgt spid="20"/>
                                        </p:tgtEl>
                                        <p:attrNameLst>
                                          <p:attrName>ppt_w</p:attrName>
                                        </p:attrNameLst>
                                      </p:cBhvr>
                                      <p:tavLst>
                                        <p:tav tm="0">
                                          <p:val>
                                            <p:strVal val="#ppt_w*0.70"/>
                                          </p:val>
                                        </p:tav>
                                        <p:tav tm="100000">
                                          <p:val>
                                            <p:strVal val="#ppt_w"/>
                                          </p:val>
                                        </p:tav>
                                      </p:tavLst>
                                    </p:anim>
                                    <p:anim calcmode="lin" valueType="num">
                                      <p:cBhvr>
                                        <p:cTn id="13" dur="1000" fill="hold"/>
                                        <p:tgtEl>
                                          <p:spTgt spid="20"/>
                                        </p:tgtEl>
                                        <p:attrNameLst>
                                          <p:attrName>ppt_h</p:attrName>
                                        </p:attrNameLst>
                                      </p:cBhvr>
                                      <p:tavLst>
                                        <p:tav tm="0">
                                          <p:val>
                                            <p:strVal val="#ppt_h"/>
                                          </p:val>
                                        </p:tav>
                                        <p:tav tm="100000">
                                          <p:val>
                                            <p:strVal val="#ppt_h"/>
                                          </p:val>
                                        </p:tav>
                                      </p:tavLst>
                                    </p:anim>
                                    <p:animEffect transition="in" filter="fade">
                                      <p:cBhvr>
                                        <p:cTn id="14" dur="1000"/>
                                        <p:tgtEl>
                                          <p:spTgt spid="20"/>
                                        </p:tgtEl>
                                      </p:cBhvr>
                                    </p:animEffect>
                                  </p:childTnLst>
                                </p:cTn>
                              </p:par>
                            </p:childTnLst>
                          </p:cTn>
                        </p:par>
                        <p:par>
                          <p:cTn id="15" fill="hold">
                            <p:stCondLst>
                              <p:cond delay="2500"/>
                            </p:stCondLst>
                            <p:childTnLst>
                              <p:par>
                                <p:cTn id="16" presetID="55" presetClass="entr" presetSubtype="0" fill="hold" nodeType="after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p:cTn id="18" dur="500" fill="hold"/>
                                        <p:tgtEl>
                                          <p:spTgt spid="23"/>
                                        </p:tgtEl>
                                        <p:attrNameLst>
                                          <p:attrName>ppt_w</p:attrName>
                                        </p:attrNameLst>
                                      </p:cBhvr>
                                      <p:tavLst>
                                        <p:tav tm="0">
                                          <p:val>
                                            <p:strVal val="#ppt_w*0.70"/>
                                          </p:val>
                                        </p:tav>
                                        <p:tav tm="100000">
                                          <p:val>
                                            <p:strVal val="#ppt_w"/>
                                          </p:val>
                                        </p:tav>
                                      </p:tavLst>
                                    </p:anim>
                                    <p:anim calcmode="lin" valueType="num">
                                      <p:cBhvr>
                                        <p:cTn id="19" dur="500" fill="hold"/>
                                        <p:tgtEl>
                                          <p:spTgt spid="23"/>
                                        </p:tgtEl>
                                        <p:attrNameLst>
                                          <p:attrName>ppt_h</p:attrName>
                                        </p:attrNameLst>
                                      </p:cBhvr>
                                      <p:tavLst>
                                        <p:tav tm="0">
                                          <p:val>
                                            <p:strVal val="#ppt_h"/>
                                          </p:val>
                                        </p:tav>
                                        <p:tav tm="100000">
                                          <p:val>
                                            <p:strVal val="#ppt_h"/>
                                          </p:val>
                                        </p:tav>
                                      </p:tavLst>
                                    </p:anim>
                                    <p:animEffect transition="in" filter="fade">
                                      <p:cBhvr>
                                        <p:cTn id="20" dur="500"/>
                                        <p:tgtEl>
                                          <p:spTgt spid="23"/>
                                        </p:tgtEl>
                                      </p:cBhvr>
                                    </p:animEffect>
                                  </p:childTnLst>
                                </p:cTn>
                              </p:par>
                              <p:par>
                                <p:cTn id="21" presetID="55" presetClass="entr" presetSubtype="0" fill="hold" grpId="0" nodeType="withEffect">
                                  <p:stCondLst>
                                    <p:cond delay="1500"/>
                                  </p:stCondLst>
                                  <p:childTnLst>
                                    <p:set>
                                      <p:cBhvr>
                                        <p:cTn id="22" dur="1" fill="hold">
                                          <p:stCondLst>
                                            <p:cond delay="0"/>
                                          </p:stCondLst>
                                        </p:cTn>
                                        <p:tgtEl>
                                          <p:spTgt spid="10"/>
                                        </p:tgtEl>
                                        <p:attrNameLst>
                                          <p:attrName>style.visibility</p:attrName>
                                        </p:attrNameLst>
                                      </p:cBhvr>
                                      <p:to>
                                        <p:strVal val="visible"/>
                                      </p:to>
                                    </p:set>
                                    <p:anim calcmode="lin" valueType="num">
                                      <p:cBhvr>
                                        <p:cTn id="23" dur="1000" fill="hold"/>
                                        <p:tgtEl>
                                          <p:spTgt spid="10"/>
                                        </p:tgtEl>
                                        <p:attrNameLst>
                                          <p:attrName>ppt_w</p:attrName>
                                        </p:attrNameLst>
                                      </p:cBhvr>
                                      <p:tavLst>
                                        <p:tav tm="0">
                                          <p:val>
                                            <p:strVal val="#ppt_w*0.70"/>
                                          </p:val>
                                        </p:tav>
                                        <p:tav tm="100000">
                                          <p:val>
                                            <p:strVal val="#ppt_w"/>
                                          </p:val>
                                        </p:tav>
                                      </p:tavLst>
                                    </p:anim>
                                    <p:anim calcmode="lin" valueType="num">
                                      <p:cBhvr>
                                        <p:cTn id="24" dur="1000" fill="hold"/>
                                        <p:tgtEl>
                                          <p:spTgt spid="10"/>
                                        </p:tgtEl>
                                        <p:attrNameLst>
                                          <p:attrName>ppt_h</p:attrName>
                                        </p:attrNameLst>
                                      </p:cBhvr>
                                      <p:tavLst>
                                        <p:tav tm="0">
                                          <p:val>
                                            <p:strVal val="#ppt_h"/>
                                          </p:val>
                                        </p:tav>
                                        <p:tav tm="100000">
                                          <p:val>
                                            <p:strVal val="#ppt_h"/>
                                          </p:val>
                                        </p:tav>
                                      </p:tavLst>
                                    </p:anim>
                                    <p:animEffect transition="in" filter="fade">
                                      <p:cBhvr>
                                        <p:cTn id="25" dur="1000"/>
                                        <p:tgtEl>
                                          <p:spTgt spid="10"/>
                                        </p:tgtEl>
                                      </p:cBhvr>
                                    </p:animEffect>
                                  </p:childTnLst>
                                </p:cTn>
                              </p:par>
                            </p:childTnLst>
                          </p:cTn>
                        </p:par>
                        <p:par>
                          <p:cTn id="26" fill="hold">
                            <p:stCondLst>
                              <p:cond delay="5000"/>
                            </p:stCondLst>
                            <p:childTnLst>
                              <p:par>
                                <p:cTn id="27" presetID="55" presetClass="entr" presetSubtype="0"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p:cTn id="29" dur="500" fill="hold"/>
                                        <p:tgtEl>
                                          <p:spTgt spid="9"/>
                                        </p:tgtEl>
                                        <p:attrNameLst>
                                          <p:attrName>ppt_w</p:attrName>
                                        </p:attrNameLst>
                                      </p:cBhvr>
                                      <p:tavLst>
                                        <p:tav tm="0">
                                          <p:val>
                                            <p:strVal val="#ppt_w*0.70"/>
                                          </p:val>
                                        </p:tav>
                                        <p:tav tm="100000">
                                          <p:val>
                                            <p:strVal val="#ppt_w"/>
                                          </p:val>
                                        </p:tav>
                                      </p:tavLst>
                                    </p:anim>
                                    <p:anim calcmode="lin" valueType="num">
                                      <p:cBhvr>
                                        <p:cTn id="30" dur="500" fill="hold"/>
                                        <p:tgtEl>
                                          <p:spTgt spid="9"/>
                                        </p:tgtEl>
                                        <p:attrNameLst>
                                          <p:attrName>ppt_h</p:attrName>
                                        </p:attrNameLst>
                                      </p:cBhvr>
                                      <p:tavLst>
                                        <p:tav tm="0">
                                          <p:val>
                                            <p:strVal val="#ppt_h"/>
                                          </p:val>
                                        </p:tav>
                                        <p:tav tm="100000">
                                          <p:val>
                                            <p:strVal val="#ppt_h"/>
                                          </p:val>
                                        </p:tav>
                                      </p:tavLst>
                                    </p:anim>
                                    <p:animEffect transition="in" filter="fade">
                                      <p:cBhvr>
                                        <p:cTn id="31" dur="500"/>
                                        <p:tgtEl>
                                          <p:spTgt spid="9"/>
                                        </p:tgtEl>
                                      </p:cBhvr>
                                    </p:animEffect>
                                  </p:childTnLst>
                                </p:cTn>
                              </p:par>
                              <p:par>
                                <p:cTn id="32" presetID="55" presetClass="entr" presetSubtype="0" fill="hold" nodeType="withEffect">
                                  <p:stCondLst>
                                    <p:cond delay="1500"/>
                                  </p:stCondLst>
                                  <p:childTnLst>
                                    <p:set>
                                      <p:cBhvr>
                                        <p:cTn id="33" dur="1" fill="hold">
                                          <p:stCondLst>
                                            <p:cond delay="0"/>
                                          </p:stCondLst>
                                        </p:cTn>
                                        <p:tgtEl>
                                          <p:spTgt spid="21"/>
                                        </p:tgtEl>
                                        <p:attrNameLst>
                                          <p:attrName>style.visibility</p:attrName>
                                        </p:attrNameLst>
                                      </p:cBhvr>
                                      <p:to>
                                        <p:strVal val="visible"/>
                                      </p:to>
                                    </p:set>
                                    <p:anim calcmode="lin" valueType="num">
                                      <p:cBhvr>
                                        <p:cTn id="34" dur="1000" fill="hold"/>
                                        <p:tgtEl>
                                          <p:spTgt spid="21"/>
                                        </p:tgtEl>
                                        <p:attrNameLst>
                                          <p:attrName>ppt_w</p:attrName>
                                        </p:attrNameLst>
                                      </p:cBhvr>
                                      <p:tavLst>
                                        <p:tav tm="0">
                                          <p:val>
                                            <p:strVal val="#ppt_w*0.70"/>
                                          </p:val>
                                        </p:tav>
                                        <p:tav tm="100000">
                                          <p:val>
                                            <p:strVal val="#ppt_w"/>
                                          </p:val>
                                        </p:tav>
                                      </p:tavLst>
                                    </p:anim>
                                    <p:anim calcmode="lin" valueType="num">
                                      <p:cBhvr>
                                        <p:cTn id="35" dur="1000" fill="hold"/>
                                        <p:tgtEl>
                                          <p:spTgt spid="21"/>
                                        </p:tgtEl>
                                        <p:attrNameLst>
                                          <p:attrName>ppt_h</p:attrName>
                                        </p:attrNameLst>
                                      </p:cBhvr>
                                      <p:tavLst>
                                        <p:tav tm="0">
                                          <p:val>
                                            <p:strVal val="#ppt_h"/>
                                          </p:val>
                                        </p:tav>
                                        <p:tav tm="100000">
                                          <p:val>
                                            <p:strVal val="#ppt_h"/>
                                          </p:val>
                                        </p:tav>
                                      </p:tavLst>
                                    </p:anim>
                                    <p:animEffect transition="in" filter="fade">
                                      <p:cBhvr>
                                        <p:cTn id="36" dur="1000"/>
                                        <p:tgtEl>
                                          <p:spTgt spid="21"/>
                                        </p:tgtEl>
                                      </p:cBhvr>
                                    </p:animEffect>
                                  </p:childTnLst>
                                </p:cTn>
                              </p:par>
                            </p:childTnLst>
                          </p:cTn>
                        </p:par>
                        <p:par>
                          <p:cTn id="37" fill="hold">
                            <p:stCondLst>
                              <p:cond delay="7500"/>
                            </p:stCondLst>
                            <p:childTnLst>
                              <p:par>
                                <p:cTn id="38" presetID="55" presetClass="entr" presetSubtype="0" fill="hold" nodeType="afterEffect">
                                  <p:stCondLst>
                                    <p:cond delay="0"/>
                                  </p:stCondLst>
                                  <p:childTnLst>
                                    <p:set>
                                      <p:cBhvr>
                                        <p:cTn id="39" dur="1" fill="hold">
                                          <p:stCondLst>
                                            <p:cond delay="0"/>
                                          </p:stCondLst>
                                        </p:cTn>
                                        <p:tgtEl>
                                          <p:spTgt spid="25"/>
                                        </p:tgtEl>
                                        <p:attrNameLst>
                                          <p:attrName>style.visibility</p:attrName>
                                        </p:attrNameLst>
                                      </p:cBhvr>
                                      <p:to>
                                        <p:strVal val="visible"/>
                                      </p:to>
                                    </p:set>
                                    <p:anim calcmode="lin" valueType="num">
                                      <p:cBhvr>
                                        <p:cTn id="40" dur="500" fill="hold"/>
                                        <p:tgtEl>
                                          <p:spTgt spid="25"/>
                                        </p:tgtEl>
                                        <p:attrNameLst>
                                          <p:attrName>ppt_w</p:attrName>
                                        </p:attrNameLst>
                                      </p:cBhvr>
                                      <p:tavLst>
                                        <p:tav tm="0">
                                          <p:val>
                                            <p:strVal val="#ppt_w*0.70"/>
                                          </p:val>
                                        </p:tav>
                                        <p:tav tm="100000">
                                          <p:val>
                                            <p:strVal val="#ppt_w"/>
                                          </p:val>
                                        </p:tav>
                                      </p:tavLst>
                                    </p:anim>
                                    <p:anim calcmode="lin" valueType="num">
                                      <p:cBhvr>
                                        <p:cTn id="41" dur="500" fill="hold"/>
                                        <p:tgtEl>
                                          <p:spTgt spid="25"/>
                                        </p:tgtEl>
                                        <p:attrNameLst>
                                          <p:attrName>ppt_h</p:attrName>
                                        </p:attrNameLst>
                                      </p:cBhvr>
                                      <p:tavLst>
                                        <p:tav tm="0">
                                          <p:val>
                                            <p:strVal val="#ppt_h"/>
                                          </p:val>
                                        </p:tav>
                                        <p:tav tm="100000">
                                          <p:val>
                                            <p:strVal val="#ppt_h"/>
                                          </p:val>
                                        </p:tav>
                                      </p:tavLst>
                                    </p:anim>
                                    <p:animEffect transition="in" filter="fade">
                                      <p:cBhvr>
                                        <p:cTn id="42" dur="500"/>
                                        <p:tgtEl>
                                          <p:spTgt spid="25"/>
                                        </p:tgtEl>
                                      </p:cBhvr>
                                    </p:animEffect>
                                  </p:childTnLst>
                                </p:cTn>
                              </p:par>
                              <p:par>
                                <p:cTn id="43" presetID="55" presetClass="entr" presetSubtype="0" fill="hold" grpId="0" nodeType="withEffect">
                                  <p:stCondLst>
                                    <p:cond delay="1500"/>
                                  </p:stCondLst>
                                  <p:childTnLst>
                                    <p:set>
                                      <p:cBhvr>
                                        <p:cTn id="44" dur="1" fill="hold">
                                          <p:stCondLst>
                                            <p:cond delay="0"/>
                                          </p:stCondLst>
                                        </p:cTn>
                                        <p:tgtEl>
                                          <p:spTgt spid="11"/>
                                        </p:tgtEl>
                                        <p:attrNameLst>
                                          <p:attrName>style.visibility</p:attrName>
                                        </p:attrNameLst>
                                      </p:cBhvr>
                                      <p:to>
                                        <p:strVal val="visible"/>
                                      </p:to>
                                    </p:set>
                                    <p:anim calcmode="lin" valueType="num">
                                      <p:cBhvr>
                                        <p:cTn id="45" dur="1000" fill="hold"/>
                                        <p:tgtEl>
                                          <p:spTgt spid="11"/>
                                        </p:tgtEl>
                                        <p:attrNameLst>
                                          <p:attrName>ppt_w</p:attrName>
                                        </p:attrNameLst>
                                      </p:cBhvr>
                                      <p:tavLst>
                                        <p:tav tm="0">
                                          <p:val>
                                            <p:strVal val="#ppt_w*0.70"/>
                                          </p:val>
                                        </p:tav>
                                        <p:tav tm="100000">
                                          <p:val>
                                            <p:strVal val="#ppt_w"/>
                                          </p:val>
                                        </p:tav>
                                      </p:tavLst>
                                    </p:anim>
                                    <p:anim calcmode="lin" valueType="num">
                                      <p:cBhvr>
                                        <p:cTn id="46" dur="1000" fill="hold"/>
                                        <p:tgtEl>
                                          <p:spTgt spid="11"/>
                                        </p:tgtEl>
                                        <p:attrNameLst>
                                          <p:attrName>ppt_h</p:attrName>
                                        </p:attrNameLst>
                                      </p:cBhvr>
                                      <p:tavLst>
                                        <p:tav tm="0">
                                          <p:val>
                                            <p:strVal val="#ppt_h"/>
                                          </p:val>
                                        </p:tav>
                                        <p:tav tm="100000">
                                          <p:val>
                                            <p:strVal val="#ppt_h"/>
                                          </p:val>
                                        </p:tav>
                                      </p:tavLst>
                                    </p:anim>
                                    <p:animEffect transition="in" filter="fade">
                                      <p:cBhvr>
                                        <p:cTn id="47" dur="1000"/>
                                        <p:tgtEl>
                                          <p:spTgt spid="11"/>
                                        </p:tgtEl>
                                      </p:cBhvr>
                                    </p:animEffect>
                                  </p:childTnLst>
                                </p:cTn>
                              </p:par>
                            </p:childTnLst>
                          </p:cTn>
                        </p:par>
                        <p:par>
                          <p:cTn id="48" fill="hold">
                            <p:stCondLst>
                              <p:cond delay="10000"/>
                            </p:stCondLst>
                            <p:childTnLst>
                              <p:par>
                                <p:cTn id="49" presetID="55" presetClass="entr" presetSubtype="0" fill="hold" nodeType="afterEffect">
                                  <p:stCondLst>
                                    <p:cond delay="0"/>
                                  </p:stCondLst>
                                  <p:childTnLst>
                                    <p:set>
                                      <p:cBhvr>
                                        <p:cTn id="50" dur="1" fill="hold">
                                          <p:stCondLst>
                                            <p:cond delay="0"/>
                                          </p:stCondLst>
                                        </p:cTn>
                                        <p:tgtEl>
                                          <p:spTgt spid="27"/>
                                        </p:tgtEl>
                                        <p:attrNameLst>
                                          <p:attrName>style.visibility</p:attrName>
                                        </p:attrNameLst>
                                      </p:cBhvr>
                                      <p:to>
                                        <p:strVal val="visible"/>
                                      </p:to>
                                    </p:set>
                                    <p:anim calcmode="lin" valueType="num">
                                      <p:cBhvr>
                                        <p:cTn id="51" dur="1000" fill="hold"/>
                                        <p:tgtEl>
                                          <p:spTgt spid="27"/>
                                        </p:tgtEl>
                                        <p:attrNameLst>
                                          <p:attrName>ppt_w</p:attrName>
                                        </p:attrNameLst>
                                      </p:cBhvr>
                                      <p:tavLst>
                                        <p:tav tm="0">
                                          <p:val>
                                            <p:strVal val="#ppt_w*0.70"/>
                                          </p:val>
                                        </p:tav>
                                        <p:tav tm="100000">
                                          <p:val>
                                            <p:strVal val="#ppt_w"/>
                                          </p:val>
                                        </p:tav>
                                      </p:tavLst>
                                    </p:anim>
                                    <p:anim calcmode="lin" valueType="num">
                                      <p:cBhvr>
                                        <p:cTn id="52" dur="1000" fill="hold"/>
                                        <p:tgtEl>
                                          <p:spTgt spid="27"/>
                                        </p:tgtEl>
                                        <p:attrNameLst>
                                          <p:attrName>ppt_h</p:attrName>
                                        </p:attrNameLst>
                                      </p:cBhvr>
                                      <p:tavLst>
                                        <p:tav tm="0">
                                          <p:val>
                                            <p:strVal val="#ppt_h"/>
                                          </p:val>
                                        </p:tav>
                                        <p:tav tm="100000">
                                          <p:val>
                                            <p:strVal val="#ppt_h"/>
                                          </p:val>
                                        </p:tav>
                                      </p:tavLst>
                                    </p:anim>
                                    <p:animEffect transition="in" filter="fade">
                                      <p:cBhvr>
                                        <p:cTn id="53" dur="1000"/>
                                        <p:tgtEl>
                                          <p:spTgt spid="27"/>
                                        </p:tgtEl>
                                      </p:cBhvr>
                                    </p:animEffect>
                                  </p:childTnLst>
                                </p:cTn>
                              </p:par>
                              <p:par>
                                <p:cTn id="54" presetID="55" presetClass="entr" presetSubtype="0" fill="hold" grpId="0" nodeType="withEffect">
                                  <p:stCondLst>
                                    <p:cond delay="1500"/>
                                  </p:stCondLst>
                                  <p:childTnLst>
                                    <p:set>
                                      <p:cBhvr>
                                        <p:cTn id="55" dur="1" fill="hold">
                                          <p:stCondLst>
                                            <p:cond delay="0"/>
                                          </p:stCondLst>
                                        </p:cTn>
                                        <p:tgtEl>
                                          <p:spTgt spid="13"/>
                                        </p:tgtEl>
                                        <p:attrNameLst>
                                          <p:attrName>style.visibility</p:attrName>
                                        </p:attrNameLst>
                                      </p:cBhvr>
                                      <p:to>
                                        <p:strVal val="visible"/>
                                      </p:to>
                                    </p:set>
                                    <p:anim calcmode="lin" valueType="num">
                                      <p:cBhvr>
                                        <p:cTn id="56" dur="1000" fill="hold"/>
                                        <p:tgtEl>
                                          <p:spTgt spid="13"/>
                                        </p:tgtEl>
                                        <p:attrNameLst>
                                          <p:attrName>ppt_w</p:attrName>
                                        </p:attrNameLst>
                                      </p:cBhvr>
                                      <p:tavLst>
                                        <p:tav tm="0">
                                          <p:val>
                                            <p:strVal val="#ppt_w*0.70"/>
                                          </p:val>
                                        </p:tav>
                                        <p:tav tm="100000">
                                          <p:val>
                                            <p:strVal val="#ppt_w"/>
                                          </p:val>
                                        </p:tav>
                                      </p:tavLst>
                                    </p:anim>
                                    <p:anim calcmode="lin" valueType="num">
                                      <p:cBhvr>
                                        <p:cTn id="57" dur="1000" fill="hold"/>
                                        <p:tgtEl>
                                          <p:spTgt spid="13"/>
                                        </p:tgtEl>
                                        <p:attrNameLst>
                                          <p:attrName>ppt_h</p:attrName>
                                        </p:attrNameLst>
                                      </p:cBhvr>
                                      <p:tavLst>
                                        <p:tav tm="0">
                                          <p:val>
                                            <p:strVal val="#ppt_h"/>
                                          </p:val>
                                        </p:tav>
                                        <p:tav tm="100000">
                                          <p:val>
                                            <p:strVal val="#ppt_h"/>
                                          </p:val>
                                        </p:tav>
                                      </p:tavLst>
                                    </p:anim>
                                    <p:animEffect transition="in" filter="fade">
                                      <p:cBhvr>
                                        <p:cTn id="58" dur="1000"/>
                                        <p:tgtEl>
                                          <p:spTgt spid="13"/>
                                        </p:tgtEl>
                                      </p:cBhvr>
                                    </p:animEffect>
                                  </p:childTnLst>
                                </p:cTn>
                              </p:par>
                            </p:childTnLst>
                          </p:cTn>
                        </p:par>
                        <p:par>
                          <p:cTn id="59" fill="hold">
                            <p:stCondLst>
                              <p:cond delay="12500"/>
                            </p:stCondLst>
                            <p:childTnLst>
                              <p:par>
                                <p:cTn id="60" presetID="55" presetClass="entr" presetSubtype="0" fill="hold" grpId="1" nodeType="afterEffect">
                                  <p:stCondLst>
                                    <p:cond delay="0"/>
                                  </p:stCondLst>
                                  <p:childTnLst>
                                    <p:set>
                                      <p:cBhvr>
                                        <p:cTn id="61" dur="1" fill="hold">
                                          <p:stCondLst>
                                            <p:cond delay="0"/>
                                          </p:stCondLst>
                                        </p:cTn>
                                        <p:tgtEl>
                                          <p:spTgt spid="14"/>
                                        </p:tgtEl>
                                        <p:attrNameLst>
                                          <p:attrName>style.visibility</p:attrName>
                                        </p:attrNameLst>
                                      </p:cBhvr>
                                      <p:to>
                                        <p:strVal val="visible"/>
                                      </p:to>
                                    </p:set>
                                    <p:anim calcmode="lin" valueType="num">
                                      <p:cBhvr>
                                        <p:cTn id="62" dur="500" fill="hold"/>
                                        <p:tgtEl>
                                          <p:spTgt spid="14"/>
                                        </p:tgtEl>
                                        <p:attrNameLst>
                                          <p:attrName>ppt_w</p:attrName>
                                        </p:attrNameLst>
                                      </p:cBhvr>
                                      <p:tavLst>
                                        <p:tav tm="0">
                                          <p:val>
                                            <p:strVal val="#ppt_w*0.70"/>
                                          </p:val>
                                        </p:tav>
                                        <p:tav tm="100000">
                                          <p:val>
                                            <p:strVal val="#ppt_w"/>
                                          </p:val>
                                        </p:tav>
                                      </p:tavLst>
                                    </p:anim>
                                    <p:anim calcmode="lin" valueType="num">
                                      <p:cBhvr>
                                        <p:cTn id="63" dur="500" fill="hold"/>
                                        <p:tgtEl>
                                          <p:spTgt spid="14"/>
                                        </p:tgtEl>
                                        <p:attrNameLst>
                                          <p:attrName>ppt_h</p:attrName>
                                        </p:attrNameLst>
                                      </p:cBhvr>
                                      <p:tavLst>
                                        <p:tav tm="0">
                                          <p:val>
                                            <p:strVal val="#ppt_h"/>
                                          </p:val>
                                        </p:tav>
                                        <p:tav tm="100000">
                                          <p:val>
                                            <p:strVal val="#ppt_h"/>
                                          </p:val>
                                        </p:tav>
                                      </p:tavLst>
                                    </p:anim>
                                    <p:animEffect transition="in" filter="fade">
                                      <p:cBhvr>
                                        <p:cTn id="64" dur="500"/>
                                        <p:tgtEl>
                                          <p:spTgt spid="14"/>
                                        </p:tgtEl>
                                      </p:cBhvr>
                                    </p:animEffect>
                                  </p:childTnLst>
                                </p:cTn>
                              </p:par>
                              <p:par>
                                <p:cTn id="65" presetID="55" presetClass="entr" presetSubtype="0" fill="hold" nodeType="withEffect">
                                  <p:stCondLst>
                                    <p:cond delay="1500"/>
                                  </p:stCondLst>
                                  <p:childTnLst>
                                    <p:set>
                                      <p:cBhvr>
                                        <p:cTn id="66" dur="1" fill="hold">
                                          <p:stCondLst>
                                            <p:cond delay="0"/>
                                          </p:stCondLst>
                                        </p:cTn>
                                        <p:tgtEl>
                                          <p:spTgt spid="29"/>
                                        </p:tgtEl>
                                        <p:attrNameLst>
                                          <p:attrName>style.visibility</p:attrName>
                                        </p:attrNameLst>
                                      </p:cBhvr>
                                      <p:to>
                                        <p:strVal val="visible"/>
                                      </p:to>
                                    </p:set>
                                    <p:anim calcmode="lin" valueType="num">
                                      <p:cBhvr>
                                        <p:cTn id="67" dur="1000" fill="hold"/>
                                        <p:tgtEl>
                                          <p:spTgt spid="29"/>
                                        </p:tgtEl>
                                        <p:attrNameLst>
                                          <p:attrName>ppt_w</p:attrName>
                                        </p:attrNameLst>
                                      </p:cBhvr>
                                      <p:tavLst>
                                        <p:tav tm="0">
                                          <p:val>
                                            <p:strVal val="#ppt_w*0.70"/>
                                          </p:val>
                                        </p:tav>
                                        <p:tav tm="100000">
                                          <p:val>
                                            <p:strVal val="#ppt_w"/>
                                          </p:val>
                                        </p:tav>
                                      </p:tavLst>
                                    </p:anim>
                                    <p:anim calcmode="lin" valueType="num">
                                      <p:cBhvr>
                                        <p:cTn id="68" dur="1000" fill="hold"/>
                                        <p:tgtEl>
                                          <p:spTgt spid="29"/>
                                        </p:tgtEl>
                                        <p:attrNameLst>
                                          <p:attrName>ppt_h</p:attrName>
                                        </p:attrNameLst>
                                      </p:cBhvr>
                                      <p:tavLst>
                                        <p:tav tm="0">
                                          <p:val>
                                            <p:strVal val="#ppt_h"/>
                                          </p:val>
                                        </p:tav>
                                        <p:tav tm="100000">
                                          <p:val>
                                            <p:strVal val="#ppt_h"/>
                                          </p:val>
                                        </p:tav>
                                      </p:tavLst>
                                    </p:anim>
                                    <p:animEffect transition="in" filter="fade">
                                      <p:cBhvr>
                                        <p:cTn id="69" dur="1000"/>
                                        <p:tgtEl>
                                          <p:spTgt spid="29"/>
                                        </p:tgtEl>
                                      </p:cBhvr>
                                    </p:animEffect>
                                  </p:childTnLst>
                                </p:cTn>
                              </p:par>
                            </p:childTnLst>
                          </p:cTn>
                        </p:par>
                        <p:par>
                          <p:cTn id="70" fill="hold">
                            <p:stCondLst>
                              <p:cond delay="15000"/>
                            </p:stCondLst>
                            <p:childTnLst>
                              <p:par>
                                <p:cTn id="71" presetID="55" presetClass="entr" presetSubtype="0" fill="hold" nodeType="afterEffect">
                                  <p:stCondLst>
                                    <p:cond delay="0"/>
                                  </p:stCondLst>
                                  <p:childTnLst>
                                    <p:set>
                                      <p:cBhvr>
                                        <p:cTn id="72" dur="1" fill="hold">
                                          <p:stCondLst>
                                            <p:cond delay="0"/>
                                          </p:stCondLst>
                                        </p:cTn>
                                        <p:tgtEl>
                                          <p:spTgt spid="35"/>
                                        </p:tgtEl>
                                        <p:attrNameLst>
                                          <p:attrName>style.visibility</p:attrName>
                                        </p:attrNameLst>
                                      </p:cBhvr>
                                      <p:to>
                                        <p:strVal val="visible"/>
                                      </p:to>
                                    </p:set>
                                    <p:anim calcmode="lin" valueType="num">
                                      <p:cBhvr>
                                        <p:cTn id="73" dur="500" fill="hold"/>
                                        <p:tgtEl>
                                          <p:spTgt spid="35"/>
                                        </p:tgtEl>
                                        <p:attrNameLst>
                                          <p:attrName>ppt_w</p:attrName>
                                        </p:attrNameLst>
                                      </p:cBhvr>
                                      <p:tavLst>
                                        <p:tav tm="0">
                                          <p:val>
                                            <p:strVal val="#ppt_w*0.70"/>
                                          </p:val>
                                        </p:tav>
                                        <p:tav tm="100000">
                                          <p:val>
                                            <p:strVal val="#ppt_w"/>
                                          </p:val>
                                        </p:tav>
                                      </p:tavLst>
                                    </p:anim>
                                    <p:anim calcmode="lin" valueType="num">
                                      <p:cBhvr>
                                        <p:cTn id="74" dur="500" fill="hold"/>
                                        <p:tgtEl>
                                          <p:spTgt spid="35"/>
                                        </p:tgtEl>
                                        <p:attrNameLst>
                                          <p:attrName>ppt_h</p:attrName>
                                        </p:attrNameLst>
                                      </p:cBhvr>
                                      <p:tavLst>
                                        <p:tav tm="0">
                                          <p:val>
                                            <p:strVal val="#ppt_h"/>
                                          </p:val>
                                        </p:tav>
                                        <p:tav tm="100000">
                                          <p:val>
                                            <p:strVal val="#ppt_h"/>
                                          </p:val>
                                        </p:tav>
                                      </p:tavLst>
                                    </p:anim>
                                    <p:animEffect transition="in" filter="fade">
                                      <p:cBhvr>
                                        <p:cTn id="75" dur="500"/>
                                        <p:tgtEl>
                                          <p:spTgt spid="35"/>
                                        </p:tgtEl>
                                      </p:cBhvr>
                                    </p:animEffect>
                                  </p:childTnLst>
                                </p:cTn>
                              </p:par>
                              <p:par>
                                <p:cTn id="76" presetID="55" presetClass="entr" presetSubtype="0" fill="hold" grpId="0" nodeType="withEffect">
                                  <p:stCondLst>
                                    <p:cond delay="1500"/>
                                  </p:stCondLst>
                                  <p:childTnLst>
                                    <p:set>
                                      <p:cBhvr>
                                        <p:cTn id="77" dur="1" fill="hold">
                                          <p:stCondLst>
                                            <p:cond delay="0"/>
                                          </p:stCondLst>
                                        </p:cTn>
                                        <p:tgtEl>
                                          <p:spTgt spid="17"/>
                                        </p:tgtEl>
                                        <p:attrNameLst>
                                          <p:attrName>style.visibility</p:attrName>
                                        </p:attrNameLst>
                                      </p:cBhvr>
                                      <p:to>
                                        <p:strVal val="visible"/>
                                      </p:to>
                                    </p:set>
                                    <p:anim calcmode="lin" valueType="num">
                                      <p:cBhvr>
                                        <p:cTn id="78" dur="1000" fill="hold"/>
                                        <p:tgtEl>
                                          <p:spTgt spid="17"/>
                                        </p:tgtEl>
                                        <p:attrNameLst>
                                          <p:attrName>ppt_w</p:attrName>
                                        </p:attrNameLst>
                                      </p:cBhvr>
                                      <p:tavLst>
                                        <p:tav tm="0">
                                          <p:val>
                                            <p:strVal val="#ppt_w*0.70"/>
                                          </p:val>
                                        </p:tav>
                                        <p:tav tm="100000">
                                          <p:val>
                                            <p:strVal val="#ppt_w"/>
                                          </p:val>
                                        </p:tav>
                                      </p:tavLst>
                                    </p:anim>
                                    <p:anim calcmode="lin" valueType="num">
                                      <p:cBhvr>
                                        <p:cTn id="79" dur="1000" fill="hold"/>
                                        <p:tgtEl>
                                          <p:spTgt spid="17"/>
                                        </p:tgtEl>
                                        <p:attrNameLst>
                                          <p:attrName>ppt_h</p:attrName>
                                        </p:attrNameLst>
                                      </p:cBhvr>
                                      <p:tavLst>
                                        <p:tav tm="0">
                                          <p:val>
                                            <p:strVal val="#ppt_h"/>
                                          </p:val>
                                        </p:tav>
                                        <p:tav tm="100000">
                                          <p:val>
                                            <p:strVal val="#ppt_h"/>
                                          </p:val>
                                        </p:tav>
                                      </p:tavLst>
                                    </p:anim>
                                    <p:animEffect transition="in" filter="fade">
                                      <p:cBhvr>
                                        <p:cTn id="80" dur="1000"/>
                                        <p:tgtEl>
                                          <p:spTgt spid="17"/>
                                        </p:tgtEl>
                                      </p:cBhvr>
                                    </p:animEffect>
                                  </p:childTnLst>
                                </p:cTn>
                              </p:par>
                            </p:childTnLst>
                          </p:cTn>
                        </p:par>
                        <p:par>
                          <p:cTn id="81" fill="hold">
                            <p:stCondLst>
                              <p:cond delay="17500"/>
                            </p:stCondLst>
                            <p:childTnLst>
                              <p:par>
                                <p:cTn id="82" presetID="55" presetClass="entr" presetSubtype="0" fill="hold" grpId="0" nodeType="afterEffect">
                                  <p:stCondLst>
                                    <p:cond delay="0"/>
                                  </p:stCondLst>
                                  <p:childTnLst>
                                    <p:set>
                                      <p:cBhvr>
                                        <p:cTn id="83" dur="1" fill="hold">
                                          <p:stCondLst>
                                            <p:cond delay="0"/>
                                          </p:stCondLst>
                                        </p:cTn>
                                        <p:tgtEl>
                                          <p:spTgt spid="15"/>
                                        </p:tgtEl>
                                        <p:attrNameLst>
                                          <p:attrName>style.visibility</p:attrName>
                                        </p:attrNameLst>
                                      </p:cBhvr>
                                      <p:to>
                                        <p:strVal val="visible"/>
                                      </p:to>
                                    </p:set>
                                    <p:anim calcmode="lin" valueType="num">
                                      <p:cBhvr>
                                        <p:cTn id="84" dur="500" fill="hold"/>
                                        <p:tgtEl>
                                          <p:spTgt spid="15"/>
                                        </p:tgtEl>
                                        <p:attrNameLst>
                                          <p:attrName>ppt_w</p:attrName>
                                        </p:attrNameLst>
                                      </p:cBhvr>
                                      <p:tavLst>
                                        <p:tav tm="0">
                                          <p:val>
                                            <p:strVal val="#ppt_w*0.70"/>
                                          </p:val>
                                        </p:tav>
                                        <p:tav tm="100000">
                                          <p:val>
                                            <p:strVal val="#ppt_w"/>
                                          </p:val>
                                        </p:tav>
                                      </p:tavLst>
                                    </p:anim>
                                    <p:anim calcmode="lin" valueType="num">
                                      <p:cBhvr>
                                        <p:cTn id="85" dur="500" fill="hold"/>
                                        <p:tgtEl>
                                          <p:spTgt spid="15"/>
                                        </p:tgtEl>
                                        <p:attrNameLst>
                                          <p:attrName>ppt_h</p:attrName>
                                        </p:attrNameLst>
                                      </p:cBhvr>
                                      <p:tavLst>
                                        <p:tav tm="0">
                                          <p:val>
                                            <p:strVal val="#ppt_h"/>
                                          </p:val>
                                        </p:tav>
                                        <p:tav tm="100000">
                                          <p:val>
                                            <p:strVal val="#ppt_h"/>
                                          </p:val>
                                        </p:tav>
                                      </p:tavLst>
                                    </p:anim>
                                    <p:animEffect transition="in" filter="fade">
                                      <p:cBhvr>
                                        <p:cTn id="86" dur="500"/>
                                        <p:tgtEl>
                                          <p:spTgt spid="15"/>
                                        </p:tgtEl>
                                      </p:cBhvr>
                                    </p:animEffect>
                                  </p:childTnLst>
                                </p:cTn>
                              </p:par>
                              <p:par>
                                <p:cTn id="87" presetID="55" presetClass="entr" presetSubtype="0" fill="hold" nodeType="withEffect">
                                  <p:stCondLst>
                                    <p:cond delay="1500"/>
                                  </p:stCondLst>
                                  <p:childTnLst>
                                    <p:set>
                                      <p:cBhvr>
                                        <p:cTn id="88" dur="1" fill="hold">
                                          <p:stCondLst>
                                            <p:cond delay="0"/>
                                          </p:stCondLst>
                                        </p:cTn>
                                        <p:tgtEl>
                                          <p:spTgt spid="31"/>
                                        </p:tgtEl>
                                        <p:attrNameLst>
                                          <p:attrName>style.visibility</p:attrName>
                                        </p:attrNameLst>
                                      </p:cBhvr>
                                      <p:to>
                                        <p:strVal val="visible"/>
                                      </p:to>
                                    </p:set>
                                    <p:anim calcmode="lin" valueType="num">
                                      <p:cBhvr>
                                        <p:cTn id="89" dur="1000" fill="hold"/>
                                        <p:tgtEl>
                                          <p:spTgt spid="31"/>
                                        </p:tgtEl>
                                        <p:attrNameLst>
                                          <p:attrName>ppt_w</p:attrName>
                                        </p:attrNameLst>
                                      </p:cBhvr>
                                      <p:tavLst>
                                        <p:tav tm="0">
                                          <p:val>
                                            <p:strVal val="#ppt_w*0.70"/>
                                          </p:val>
                                        </p:tav>
                                        <p:tav tm="100000">
                                          <p:val>
                                            <p:strVal val="#ppt_w"/>
                                          </p:val>
                                        </p:tav>
                                      </p:tavLst>
                                    </p:anim>
                                    <p:anim calcmode="lin" valueType="num">
                                      <p:cBhvr>
                                        <p:cTn id="90" dur="1000" fill="hold"/>
                                        <p:tgtEl>
                                          <p:spTgt spid="31"/>
                                        </p:tgtEl>
                                        <p:attrNameLst>
                                          <p:attrName>ppt_h</p:attrName>
                                        </p:attrNameLst>
                                      </p:cBhvr>
                                      <p:tavLst>
                                        <p:tav tm="0">
                                          <p:val>
                                            <p:strVal val="#ppt_h"/>
                                          </p:val>
                                        </p:tav>
                                        <p:tav tm="100000">
                                          <p:val>
                                            <p:strVal val="#ppt_h"/>
                                          </p:val>
                                        </p:tav>
                                      </p:tavLst>
                                    </p:anim>
                                    <p:animEffect transition="in" filter="fade">
                                      <p:cBhvr>
                                        <p:cTn id="91" dur="1000"/>
                                        <p:tgtEl>
                                          <p:spTgt spid="31"/>
                                        </p:tgtEl>
                                      </p:cBhvr>
                                    </p:animEffect>
                                  </p:childTnLst>
                                </p:cTn>
                              </p:par>
                            </p:childTnLst>
                          </p:cTn>
                        </p:par>
                        <p:par>
                          <p:cTn id="92" fill="hold">
                            <p:stCondLst>
                              <p:cond delay="20000"/>
                            </p:stCondLst>
                            <p:childTnLst>
                              <p:par>
                                <p:cTn id="93" presetID="55" presetClass="entr" presetSubtype="0" fill="hold" grpId="0" nodeType="afterEffect">
                                  <p:stCondLst>
                                    <p:cond delay="0"/>
                                  </p:stCondLst>
                                  <p:childTnLst>
                                    <p:set>
                                      <p:cBhvr>
                                        <p:cTn id="94" dur="1" fill="hold">
                                          <p:stCondLst>
                                            <p:cond delay="0"/>
                                          </p:stCondLst>
                                        </p:cTn>
                                        <p:tgtEl>
                                          <p:spTgt spid="16"/>
                                        </p:tgtEl>
                                        <p:attrNameLst>
                                          <p:attrName>style.visibility</p:attrName>
                                        </p:attrNameLst>
                                      </p:cBhvr>
                                      <p:to>
                                        <p:strVal val="visible"/>
                                      </p:to>
                                    </p:set>
                                    <p:anim calcmode="lin" valueType="num">
                                      <p:cBhvr>
                                        <p:cTn id="95" dur="500" fill="hold"/>
                                        <p:tgtEl>
                                          <p:spTgt spid="16"/>
                                        </p:tgtEl>
                                        <p:attrNameLst>
                                          <p:attrName>ppt_w</p:attrName>
                                        </p:attrNameLst>
                                      </p:cBhvr>
                                      <p:tavLst>
                                        <p:tav tm="0">
                                          <p:val>
                                            <p:strVal val="#ppt_w*0.70"/>
                                          </p:val>
                                        </p:tav>
                                        <p:tav tm="100000">
                                          <p:val>
                                            <p:strVal val="#ppt_w"/>
                                          </p:val>
                                        </p:tav>
                                      </p:tavLst>
                                    </p:anim>
                                    <p:anim calcmode="lin" valueType="num">
                                      <p:cBhvr>
                                        <p:cTn id="96" dur="500" fill="hold"/>
                                        <p:tgtEl>
                                          <p:spTgt spid="16"/>
                                        </p:tgtEl>
                                        <p:attrNameLst>
                                          <p:attrName>ppt_h</p:attrName>
                                        </p:attrNameLst>
                                      </p:cBhvr>
                                      <p:tavLst>
                                        <p:tav tm="0">
                                          <p:val>
                                            <p:strVal val="#ppt_h"/>
                                          </p:val>
                                        </p:tav>
                                        <p:tav tm="100000">
                                          <p:val>
                                            <p:strVal val="#ppt_h"/>
                                          </p:val>
                                        </p:tav>
                                      </p:tavLst>
                                    </p:anim>
                                    <p:animEffect transition="in" filter="fade">
                                      <p:cBhvr>
                                        <p:cTn id="97" dur="500"/>
                                        <p:tgtEl>
                                          <p:spTgt spid="16"/>
                                        </p:tgtEl>
                                      </p:cBhvr>
                                    </p:animEffect>
                                  </p:childTnLst>
                                </p:cTn>
                              </p:par>
                              <p:par>
                                <p:cTn id="98" presetID="55" presetClass="entr" presetSubtype="0" fill="hold" nodeType="withEffect">
                                  <p:stCondLst>
                                    <p:cond delay="1500"/>
                                  </p:stCondLst>
                                  <p:childTnLst>
                                    <p:set>
                                      <p:cBhvr>
                                        <p:cTn id="99" dur="1" fill="hold">
                                          <p:stCondLst>
                                            <p:cond delay="0"/>
                                          </p:stCondLst>
                                        </p:cTn>
                                        <p:tgtEl>
                                          <p:spTgt spid="33"/>
                                        </p:tgtEl>
                                        <p:attrNameLst>
                                          <p:attrName>style.visibility</p:attrName>
                                        </p:attrNameLst>
                                      </p:cBhvr>
                                      <p:to>
                                        <p:strVal val="visible"/>
                                      </p:to>
                                    </p:set>
                                    <p:anim calcmode="lin" valueType="num">
                                      <p:cBhvr>
                                        <p:cTn id="100" dur="1000" fill="hold"/>
                                        <p:tgtEl>
                                          <p:spTgt spid="33"/>
                                        </p:tgtEl>
                                        <p:attrNameLst>
                                          <p:attrName>ppt_w</p:attrName>
                                        </p:attrNameLst>
                                      </p:cBhvr>
                                      <p:tavLst>
                                        <p:tav tm="0">
                                          <p:val>
                                            <p:strVal val="#ppt_w*0.70"/>
                                          </p:val>
                                        </p:tav>
                                        <p:tav tm="100000">
                                          <p:val>
                                            <p:strVal val="#ppt_w"/>
                                          </p:val>
                                        </p:tav>
                                      </p:tavLst>
                                    </p:anim>
                                    <p:anim calcmode="lin" valueType="num">
                                      <p:cBhvr>
                                        <p:cTn id="101" dur="1000" fill="hold"/>
                                        <p:tgtEl>
                                          <p:spTgt spid="33"/>
                                        </p:tgtEl>
                                        <p:attrNameLst>
                                          <p:attrName>ppt_h</p:attrName>
                                        </p:attrNameLst>
                                      </p:cBhvr>
                                      <p:tavLst>
                                        <p:tav tm="0">
                                          <p:val>
                                            <p:strVal val="#ppt_h"/>
                                          </p:val>
                                        </p:tav>
                                        <p:tav tm="100000">
                                          <p:val>
                                            <p:strVal val="#ppt_h"/>
                                          </p:val>
                                        </p:tav>
                                      </p:tavLst>
                                    </p:anim>
                                    <p:animEffect transition="in" filter="fade">
                                      <p:cBhvr>
                                        <p:cTn id="102" dur="1000"/>
                                        <p:tgtEl>
                                          <p:spTgt spid="33"/>
                                        </p:tgtEl>
                                      </p:cBhvr>
                                    </p:animEffect>
                                  </p:childTnLst>
                                </p:cTn>
                              </p:par>
                            </p:childTnLst>
                          </p:cTn>
                        </p:par>
                        <p:par>
                          <p:cTn id="103" fill="hold">
                            <p:stCondLst>
                              <p:cond delay="22500"/>
                            </p:stCondLst>
                            <p:childTnLst>
                              <p:par>
                                <p:cTn id="104" presetID="55" presetClass="entr" presetSubtype="0" fill="hold" nodeType="afterEffect">
                                  <p:stCondLst>
                                    <p:cond delay="0"/>
                                  </p:stCondLst>
                                  <p:childTnLst>
                                    <p:set>
                                      <p:cBhvr>
                                        <p:cTn id="105" dur="1" fill="hold">
                                          <p:stCondLst>
                                            <p:cond delay="0"/>
                                          </p:stCondLst>
                                        </p:cTn>
                                        <p:tgtEl>
                                          <p:spTgt spid="37"/>
                                        </p:tgtEl>
                                        <p:attrNameLst>
                                          <p:attrName>style.visibility</p:attrName>
                                        </p:attrNameLst>
                                      </p:cBhvr>
                                      <p:to>
                                        <p:strVal val="visible"/>
                                      </p:to>
                                    </p:set>
                                    <p:anim calcmode="lin" valueType="num">
                                      <p:cBhvr>
                                        <p:cTn id="106" dur="500" fill="hold"/>
                                        <p:tgtEl>
                                          <p:spTgt spid="37"/>
                                        </p:tgtEl>
                                        <p:attrNameLst>
                                          <p:attrName>ppt_w</p:attrName>
                                        </p:attrNameLst>
                                      </p:cBhvr>
                                      <p:tavLst>
                                        <p:tav tm="0">
                                          <p:val>
                                            <p:strVal val="#ppt_w*0.70"/>
                                          </p:val>
                                        </p:tav>
                                        <p:tav tm="100000">
                                          <p:val>
                                            <p:strVal val="#ppt_w"/>
                                          </p:val>
                                        </p:tav>
                                      </p:tavLst>
                                    </p:anim>
                                    <p:anim calcmode="lin" valueType="num">
                                      <p:cBhvr>
                                        <p:cTn id="107" dur="500" fill="hold"/>
                                        <p:tgtEl>
                                          <p:spTgt spid="37"/>
                                        </p:tgtEl>
                                        <p:attrNameLst>
                                          <p:attrName>ppt_h</p:attrName>
                                        </p:attrNameLst>
                                      </p:cBhvr>
                                      <p:tavLst>
                                        <p:tav tm="0">
                                          <p:val>
                                            <p:strVal val="#ppt_h"/>
                                          </p:val>
                                        </p:tav>
                                        <p:tav tm="100000">
                                          <p:val>
                                            <p:strVal val="#ppt_h"/>
                                          </p:val>
                                        </p:tav>
                                      </p:tavLst>
                                    </p:anim>
                                    <p:animEffect transition="in" filter="fade">
                                      <p:cBhvr>
                                        <p:cTn id="108" dur="500"/>
                                        <p:tgtEl>
                                          <p:spTgt spid="37"/>
                                        </p:tgtEl>
                                      </p:cBhvr>
                                    </p:animEffect>
                                  </p:childTnLst>
                                </p:cTn>
                              </p:par>
                              <p:par>
                                <p:cTn id="109" presetID="55" presetClass="entr" presetSubtype="0" fill="hold" grpId="0" nodeType="withEffect">
                                  <p:stCondLst>
                                    <p:cond delay="1500"/>
                                  </p:stCondLst>
                                  <p:childTnLst>
                                    <p:set>
                                      <p:cBhvr>
                                        <p:cTn id="110" dur="1" fill="hold">
                                          <p:stCondLst>
                                            <p:cond delay="0"/>
                                          </p:stCondLst>
                                        </p:cTn>
                                        <p:tgtEl>
                                          <p:spTgt spid="12"/>
                                        </p:tgtEl>
                                        <p:attrNameLst>
                                          <p:attrName>style.visibility</p:attrName>
                                        </p:attrNameLst>
                                      </p:cBhvr>
                                      <p:to>
                                        <p:strVal val="visible"/>
                                      </p:to>
                                    </p:set>
                                    <p:anim calcmode="lin" valueType="num">
                                      <p:cBhvr>
                                        <p:cTn id="111" dur="1000" fill="hold"/>
                                        <p:tgtEl>
                                          <p:spTgt spid="12"/>
                                        </p:tgtEl>
                                        <p:attrNameLst>
                                          <p:attrName>ppt_w</p:attrName>
                                        </p:attrNameLst>
                                      </p:cBhvr>
                                      <p:tavLst>
                                        <p:tav tm="0">
                                          <p:val>
                                            <p:strVal val="#ppt_w*0.70"/>
                                          </p:val>
                                        </p:tav>
                                        <p:tav tm="100000">
                                          <p:val>
                                            <p:strVal val="#ppt_w"/>
                                          </p:val>
                                        </p:tav>
                                      </p:tavLst>
                                    </p:anim>
                                    <p:anim calcmode="lin" valueType="num">
                                      <p:cBhvr>
                                        <p:cTn id="112" dur="1000" fill="hold"/>
                                        <p:tgtEl>
                                          <p:spTgt spid="12"/>
                                        </p:tgtEl>
                                        <p:attrNameLst>
                                          <p:attrName>ppt_h</p:attrName>
                                        </p:attrNameLst>
                                      </p:cBhvr>
                                      <p:tavLst>
                                        <p:tav tm="0">
                                          <p:val>
                                            <p:strVal val="#ppt_h"/>
                                          </p:val>
                                        </p:tav>
                                        <p:tav tm="100000">
                                          <p:val>
                                            <p:strVal val="#ppt_h"/>
                                          </p:val>
                                        </p:tav>
                                      </p:tavLst>
                                    </p:anim>
                                    <p:animEffect transition="in" filter="fade">
                                      <p:cBhvr>
                                        <p:cTn id="113"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1" animBg="1"/>
      <p:bldP spid="15" grpId="0" animBg="1"/>
      <p:bldP spid="16" grpId="0" animBg="1"/>
      <p:bldP spid="1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7" name="Groupe 66"/>
          <p:cNvGrpSpPr/>
          <p:nvPr/>
        </p:nvGrpSpPr>
        <p:grpSpPr>
          <a:xfrm>
            <a:off x="9766027" y="3733666"/>
            <a:ext cx="2232248" cy="1783566"/>
            <a:chOff x="8829923" y="2132856"/>
            <a:chExt cx="2232248" cy="1783566"/>
          </a:xfrm>
        </p:grpSpPr>
        <p:pic>
          <p:nvPicPr>
            <p:cNvPr id="2050" name="Picture 2" descr="D:\Pictures\Compteur à eaux.jpg"/>
            <p:cNvPicPr>
              <a:picLocks noChangeAspect="1" noChangeArrowheads="1"/>
            </p:cNvPicPr>
            <p:nvPr/>
          </p:nvPicPr>
          <p:blipFill>
            <a:blip r:embed="rId2" cstate="screen"/>
            <a:srcRect/>
            <a:stretch>
              <a:fillRect/>
            </a:stretch>
          </p:blipFill>
          <p:spPr bwMode="auto">
            <a:xfrm>
              <a:off x="8829923" y="2132856"/>
              <a:ext cx="2232248" cy="1783566"/>
            </a:xfrm>
            <a:prstGeom prst="rect">
              <a:avLst/>
            </a:prstGeom>
            <a:noFill/>
            <a:ln>
              <a:solidFill>
                <a:schemeClr val="accent1">
                  <a:lumMod val="60000"/>
                  <a:lumOff val="40000"/>
                </a:schemeClr>
              </a:solidFill>
            </a:ln>
          </p:spPr>
        </p:pic>
        <p:grpSp>
          <p:nvGrpSpPr>
            <p:cNvPr id="40" name="Groupe 16"/>
            <p:cNvGrpSpPr/>
            <p:nvPr/>
          </p:nvGrpSpPr>
          <p:grpSpPr>
            <a:xfrm>
              <a:off x="8829923" y="2204864"/>
              <a:ext cx="2112402" cy="1261641"/>
              <a:chOff x="4832490" y="2782026"/>
              <a:chExt cx="1072351" cy="804322"/>
            </a:xfrm>
          </p:grpSpPr>
          <p:sp>
            <p:nvSpPr>
              <p:cNvPr id="41" name="Arc 40"/>
              <p:cNvSpPr/>
              <p:nvPr/>
            </p:nvSpPr>
            <p:spPr>
              <a:xfrm rot="13558771">
                <a:off x="4805819" y="2808697"/>
                <a:ext cx="804322" cy="750980"/>
              </a:xfrm>
              <a:prstGeom prst="arc">
                <a:avLst>
                  <a:gd name="adj1" fmla="val 16200000"/>
                  <a:gd name="adj2" fmla="val 234442"/>
                </a:avLst>
              </a:prstGeom>
              <a:ln w="571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42" name="Arc 41"/>
              <p:cNvSpPr/>
              <p:nvPr/>
            </p:nvSpPr>
            <p:spPr>
              <a:xfrm rot="13558771">
                <a:off x="4977248" y="2988668"/>
                <a:ext cx="567843" cy="448616"/>
              </a:xfrm>
              <a:prstGeom prst="arc">
                <a:avLst>
                  <a:gd name="adj1" fmla="val 16200000"/>
                  <a:gd name="adj2" fmla="val 234442"/>
                </a:avLst>
              </a:prstGeom>
              <a:ln w="571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43" name="Arc 42"/>
              <p:cNvSpPr/>
              <p:nvPr/>
            </p:nvSpPr>
            <p:spPr>
              <a:xfrm rot="13558771">
                <a:off x="5133056" y="3015297"/>
                <a:ext cx="388483" cy="323350"/>
              </a:xfrm>
              <a:prstGeom prst="arc">
                <a:avLst>
                  <a:gd name="adj1" fmla="val 16200000"/>
                  <a:gd name="adj2" fmla="val 234442"/>
                </a:avLst>
              </a:prstGeom>
              <a:ln w="571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44" name="Arc 43"/>
              <p:cNvSpPr/>
              <p:nvPr/>
            </p:nvSpPr>
            <p:spPr>
              <a:xfrm rot="8041229" flipH="1">
                <a:off x="5127191" y="2808697"/>
                <a:ext cx="804322" cy="750979"/>
              </a:xfrm>
              <a:prstGeom prst="arc">
                <a:avLst>
                  <a:gd name="adj1" fmla="val 16200000"/>
                  <a:gd name="adj2" fmla="val 234442"/>
                </a:avLst>
              </a:prstGeom>
              <a:ln w="571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45" name="Arc 44"/>
              <p:cNvSpPr/>
              <p:nvPr/>
            </p:nvSpPr>
            <p:spPr>
              <a:xfrm rot="8041229" flipH="1">
                <a:off x="5269607" y="2988668"/>
                <a:ext cx="567843" cy="448615"/>
              </a:xfrm>
              <a:prstGeom prst="arc">
                <a:avLst>
                  <a:gd name="adj1" fmla="val 16200000"/>
                  <a:gd name="adj2" fmla="val 234442"/>
                </a:avLst>
              </a:prstGeom>
              <a:ln w="571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46" name="Arc 45"/>
              <p:cNvSpPr/>
              <p:nvPr/>
            </p:nvSpPr>
            <p:spPr>
              <a:xfrm rot="8041229" flipH="1">
                <a:off x="5251931" y="3015297"/>
                <a:ext cx="388483" cy="323350"/>
              </a:xfrm>
              <a:prstGeom prst="arc">
                <a:avLst>
                  <a:gd name="adj1" fmla="val 16200000"/>
                  <a:gd name="adj2" fmla="val 234442"/>
                </a:avLst>
              </a:prstGeom>
              <a:ln w="571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grpSp>
      </p:grpSp>
      <p:pic>
        <p:nvPicPr>
          <p:cNvPr id="1031" name="Picture 7" descr="C:\Users\PATRICK\AppData\Local\Microsoft\Windows\Temporary Internet Files\Content.IE5\ZWFYY0Z6\silverstreak-Mobile-Phone[1].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flipH="1">
            <a:off x="14420676" y="9812834"/>
            <a:ext cx="45719" cy="87514"/>
          </a:xfrm>
          <a:prstGeom prst="rect">
            <a:avLst/>
          </a:prstGeom>
          <a:noFill/>
        </p:spPr>
      </p:pic>
      <p:sp>
        <p:nvSpPr>
          <p:cNvPr id="26" name="Rectangle 4"/>
          <p:cNvSpPr txBox="1">
            <a:spLocks noChangeArrowheads="1"/>
          </p:cNvSpPr>
          <p:nvPr/>
        </p:nvSpPr>
        <p:spPr>
          <a:xfrm>
            <a:off x="1557115" y="13560"/>
            <a:ext cx="9289032" cy="706437"/>
          </a:xfrm>
          <a:prstGeom prst="rect">
            <a:avLst/>
          </a:prstGeom>
        </p:spPr>
        <p:txBody>
          <a:bodyPr vert="horz"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CA" sz="28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rPr>
              <a:t>Principaux</a:t>
            </a:r>
            <a:r>
              <a:rPr kumimoji="0" lang="fr-CA" sz="2800" b="1" i="0" u="none" strike="noStrike" kern="1200" cap="all" spc="0" normalizeH="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rPr>
              <a:t> dossiers en cours de gestion</a:t>
            </a:r>
            <a:endParaRPr kumimoji="0" lang="en-US" sz="28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endParaRPr>
          </a:p>
        </p:txBody>
      </p:sp>
      <p:pic>
        <p:nvPicPr>
          <p:cNvPr id="30" name="Picture 1" descr="D:\MES DOCUMENTS\ASSOCIATION-ARRP91\PHOTOS\DSCN7740.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581451" y="1388821"/>
            <a:ext cx="1751370" cy="1752147"/>
          </a:xfrm>
          <a:prstGeom prst="rect">
            <a:avLst/>
          </a:prstGeom>
          <a:noFill/>
        </p:spPr>
      </p:pic>
      <p:sp>
        <p:nvSpPr>
          <p:cNvPr id="32" name="Rectangle 4"/>
          <p:cNvSpPr txBox="1">
            <a:spLocks noChangeArrowheads="1"/>
          </p:cNvSpPr>
          <p:nvPr/>
        </p:nvSpPr>
        <p:spPr>
          <a:xfrm>
            <a:off x="116955" y="1820869"/>
            <a:ext cx="4365427" cy="706437"/>
          </a:xfrm>
          <a:prstGeom prst="rect">
            <a:avLst/>
          </a:prstGeom>
        </p:spPr>
        <p:txBody>
          <a:bodyPr vert="horz"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CA" sz="22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rPr>
              <a:t>Antenne de free mobile</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CA" sz="22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rPr>
              <a:t>du rond</a:t>
            </a:r>
            <a:r>
              <a:rPr kumimoji="0" lang="fr-CA" sz="2200" b="1" i="0" u="none" strike="noStrike" kern="1200" cap="all" spc="0" normalizeH="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rPr>
              <a:t> point pasteur</a:t>
            </a:r>
            <a:endParaRPr kumimoji="0" lang="en-US" sz="22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endParaRPr>
          </a:p>
        </p:txBody>
      </p:sp>
      <p:sp>
        <p:nvSpPr>
          <p:cNvPr id="34" name="Rectangle 4"/>
          <p:cNvSpPr txBox="1">
            <a:spLocks noChangeArrowheads="1"/>
          </p:cNvSpPr>
          <p:nvPr/>
        </p:nvSpPr>
        <p:spPr>
          <a:xfrm>
            <a:off x="-27061" y="4581128"/>
            <a:ext cx="5040560" cy="706437"/>
          </a:xfrm>
          <a:prstGeom prst="rect">
            <a:avLst/>
          </a:prstGeom>
        </p:spPr>
        <p:txBody>
          <a:bodyPr vert="horz"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fr-CA" sz="20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lang="fr-CA" sz="20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CA" sz="20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rPr>
              <a:t>LES COMPTEURS COMMUNICANTS </a:t>
            </a:r>
          </a:p>
          <a:p>
            <a:pPr marL="0" marR="0" lvl="0" indent="0" algn="ctr" defTabSz="914400" rtl="0" eaLnBrk="1" fontAlgn="auto" latinLnBrk="0" hangingPunct="1">
              <a:lnSpc>
                <a:spcPct val="100000"/>
              </a:lnSpc>
              <a:spcBef>
                <a:spcPct val="0"/>
              </a:spcBef>
              <a:spcAft>
                <a:spcPts val="0"/>
              </a:spcAft>
              <a:buClrTx/>
              <a:buSzTx/>
              <a:buFontTx/>
              <a:buNone/>
              <a:tabLst/>
              <a:defRPr/>
            </a:pPr>
            <a:endParaRPr lang="fr-CA" sz="20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CA" sz="32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rPr>
              <a:t>LINKY</a:t>
            </a: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fr-CA" sz="20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CA" sz="32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rPr>
              <a:t>GAZPAR</a:t>
            </a:r>
            <a:r>
              <a:rPr kumimoji="0" lang="fr-CA" sz="3200" b="1" i="0" u="none" strike="noStrike" kern="1200" cap="all" spc="0" normalizeH="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rPr>
              <a:t> </a:t>
            </a: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fr-CA" sz="2000" b="1" i="0" u="none" strike="noStrike" kern="1200" cap="all" spc="0" normalizeH="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CA" sz="3200" b="1" i="0" u="none" strike="noStrike" kern="1200" cap="all" spc="0" normalizeH="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rPr>
              <a:t>ET EAUX</a:t>
            </a:r>
            <a:endParaRPr kumimoji="0" lang="en-US" sz="20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endParaRPr>
          </a:p>
        </p:txBody>
      </p:sp>
      <p:pic>
        <p:nvPicPr>
          <p:cNvPr id="36" name="Picture 2" descr="D:\MES DOCUMENTS\ASSOCIATION-ARRP91\PHOTOS\Compteur-linky.jpg"/>
          <p:cNvPicPr>
            <a:picLocks noChangeAspect="1" noChangeArrowheads="1"/>
          </p:cNvPicPr>
          <p:nvPr/>
        </p:nvPicPr>
        <p:blipFill>
          <a:blip r:embed="rId5" cstate="screen"/>
          <a:srcRect/>
          <a:stretch>
            <a:fillRect/>
          </a:stretch>
        </p:blipFill>
        <p:spPr bwMode="auto">
          <a:xfrm>
            <a:off x="4918537" y="3789040"/>
            <a:ext cx="2687250" cy="2016224"/>
          </a:xfrm>
          <a:prstGeom prst="rect">
            <a:avLst/>
          </a:prstGeom>
          <a:noFill/>
        </p:spPr>
      </p:pic>
      <p:grpSp>
        <p:nvGrpSpPr>
          <p:cNvPr id="58" name="Groupe 57"/>
          <p:cNvGrpSpPr/>
          <p:nvPr/>
        </p:nvGrpSpPr>
        <p:grpSpPr>
          <a:xfrm>
            <a:off x="7605787" y="5085184"/>
            <a:ext cx="2376264" cy="1584176"/>
            <a:chOff x="6759956" y="1916832"/>
            <a:chExt cx="2094184" cy="1386659"/>
          </a:xfrm>
        </p:grpSpPr>
        <p:pic>
          <p:nvPicPr>
            <p:cNvPr id="50" name="Picture 3" descr="D:\MES DOCUMENTS\ASSOCIATION-ARRP91\PHOTOS\Compteur-Gazpar.jpg"/>
            <p:cNvPicPr>
              <a:picLocks noChangeAspect="1" noChangeArrowheads="1"/>
            </p:cNvPicPr>
            <p:nvPr/>
          </p:nvPicPr>
          <p:blipFill>
            <a:blip r:embed="rId6" cstate="screen"/>
            <a:srcRect/>
            <a:stretch>
              <a:fillRect/>
            </a:stretch>
          </p:blipFill>
          <p:spPr bwMode="auto">
            <a:xfrm>
              <a:off x="6770300" y="1916832"/>
              <a:ext cx="2083840" cy="1386659"/>
            </a:xfrm>
            <a:prstGeom prst="rect">
              <a:avLst/>
            </a:prstGeom>
            <a:noFill/>
          </p:spPr>
        </p:pic>
        <p:grpSp>
          <p:nvGrpSpPr>
            <p:cNvPr id="51" name="Groupe 16"/>
            <p:cNvGrpSpPr/>
            <p:nvPr/>
          </p:nvGrpSpPr>
          <p:grpSpPr>
            <a:xfrm>
              <a:off x="6759956" y="2031527"/>
              <a:ext cx="1950119" cy="1261641"/>
              <a:chOff x="4914872" y="2782026"/>
              <a:chExt cx="989969" cy="804322"/>
            </a:xfrm>
          </p:grpSpPr>
          <p:sp>
            <p:nvSpPr>
              <p:cNvPr id="52" name="Arc 51"/>
              <p:cNvSpPr/>
              <p:nvPr/>
            </p:nvSpPr>
            <p:spPr>
              <a:xfrm rot="13558771">
                <a:off x="4888201" y="2808697"/>
                <a:ext cx="804322" cy="750980"/>
              </a:xfrm>
              <a:prstGeom prst="arc">
                <a:avLst>
                  <a:gd name="adj1" fmla="val 16200000"/>
                  <a:gd name="adj2" fmla="val 234442"/>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53" name="Arc 52"/>
              <p:cNvSpPr/>
              <p:nvPr/>
            </p:nvSpPr>
            <p:spPr>
              <a:xfrm rot="13558771">
                <a:off x="4977248" y="2988668"/>
                <a:ext cx="567843" cy="448616"/>
              </a:xfrm>
              <a:prstGeom prst="arc">
                <a:avLst>
                  <a:gd name="adj1" fmla="val 16200000"/>
                  <a:gd name="adj2" fmla="val 234442"/>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54" name="Arc 53"/>
              <p:cNvSpPr/>
              <p:nvPr/>
            </p:nvSpPr>
            <p:spPr>
              <a:xfrm rot="13558771">
                <a:off x="5133056" y="3015297"/>
                <a:ext cx="388483" cy="323350"/>
              </a:xfrm>
              <a:prstGeom prst="arc">
                <a:avLst>
                  <a:gd name="adj1" fmla="val 16200000"/>
                  <a:gd name="adj2" fmla="val 234442"/>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55" name="Arc 54"/>
              <p:cNvSpPr/>
              <p:nvPr/>
            </p:nvSpPr>
            <p:spPr>
              <a:xfrm rot="8041229" flipH="1">
                <a:off x="5127191" y="2808697"/>
                <a:ext cx="804322" cy="750979"/>
              </a:xfrm>
              <a:prstGeom prst="arc">
                <a:avLst>
                  <a:gd name="adj1" fmla="val 16200000"/>
                  <a:gd name="adj2" fmla="val 234442"/>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56" name="Arc 55"/>
              <p:cNvSpPr/>
              <p:nvPr/>
            </p:nvSpPr>
            <p:spPr>
              <a:xfrm rot="8041229" flipH="1">
                <a:off x="5269607" y="2988668"/>
                <a:ext cx="567843" cy="448615"/>
              </a:xfrm>
              <a:prstGeom prst="arc">
                <a:avLst>
                  <a:gd name="adj1" fmla="val 16200000"/>
                  <a:gd name="adj2" fmla="val 234442"/>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57" name="Arc 56"/>
              <p:cNvSpPr/>
              <p:nvPr/>
            </p:nvSpPr>
            <p:spPr>
              <a:xfrm rot="8041229" flipH="1">
                <a:off x="5251931" y="3015297"/>
                <a:ext cx="388483" cy="323350"/>
              </a:xfrm>
              <a:prstGeom prst="arc">
                <a:avLst>
                  <a:gd name="adj1" fmla="val 16200000"/>
                  <a:gd name="adj2" fmla="val 234442"/>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grpSp>
      </p:grpSp>
    </p:spTree>
    <p:extLst>
      <p:ext uri="{BB962C8B-B14F-4D97-AF65-F5344CB8AC3E}">
        <p14:creationId xmlns:p14="http://schemas.microsoft.com/office/powerpoint/2010/main" val="3198176989"/>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txBox="1">
            <a:spLocks noChangeArrowheads="1"/>
          </p:cNvSpPr>
          <p:nvPr/>
        </p:nvSpPr>
        <p:spPr>
          <a:xfrm>
            <a:off x="2133179" y="-27384"/>
            <a:ext cx="7965773" cy="706437"/>
          </a:xfrm>
          <a:prstGeom prst="rect">
            <a:avLst/>
          </a:prstGeom>
        </p:spPr>
        <p:txBody>
          <a:bodyPr vert="horz"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fr-CA" sz="28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Nouveaux Fléaux Dans les FOYERS</a:t>
            </a:r>
            <a:endParaRPr lang="en-US" sz="28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endParaRPr>
          </a:p>
        </p:txBody>
      </p:sp>
      <p:pic>
        <p:nvPicPr>
          <p:cNvPr id="3" name="Picture 2" descr="D:\MES DOCUMENTS\ASSOCIATION-ARRP91\PHOTOS\Compteur-linky.jpg"/>
          <p:cNvPicPr>
            <a:picLocks noChangeAspect="1" noChangeArrowheads="1"/>
          </p:cNvPicPr>
          <p:nvPr/>
        </p:nvPicPr>
        <p:blipFill>
          <a:blip r:embed="rId2" cstate="screen"/>
          <a:srcRect/>
          <a:stretch>
            <a:fillRect/>
          </a:stretch>
        </p:blipFill>
        <p:spPr bwMode="auto">
          <a:xfrm>
            <a:off x="911068" y="3407771"/>
            <a:ext cx="2867029" cy="1613334"/>
          </a:xfrm>
          <a:prstGeom prst="rect">
            <a:avLst/>
          </a:prstGeom>
          <a:noFill/>
        </p:spPr>
      </p:pic>
      <p:grpSp>
        <p:nvGrpSpPr>
          <p:cNvPr id="4" name="Groupe 17"/>
          <p:cNvGrpSpPr/>
          <p:nvPr/>
        </p:nvGrpSpPr>
        <p:grpSpPr>
          <a:xfrm>
            <a:off x="8301005" y="3389264"/>
            <a:ext cx="2783220" cy="1741154"/>
            <a:chOff x="6300192" y="1268760"/>
            <a:chExt cx="2088232" cy="1741154"/>
          </a:xfrm>
        </p:grpSpPr>
        <p:pic>
          <p:nvPicPr>
            <p:cNvPr id="5" name="Picture 3" descr="D:\MES DOCUMENTS\ASSOCIATION-ARRP91\PHOTOS\Compteur-Gazpar.jpg"/>
            <p:cNvPicPr>
              <a:picLocks noChangeAspect="1" noChangeArrowheads="1"/>
            </p:cNvPicPr>
            <p:nvPr/>
          </p:nvPicPr>
          <p:blipFill>
            <a:blip r:embed="rId3" cstate="screen"/>
            <a:srcRect/>
            <a:stretch>
              <a:fillRect/>
            </a:stretch>
          </p:blipFill>
          <p:spPr bwMode="auto">
            <a:xfrm>
              <a:off x="6516216" y="1268760"/>
              <a:ext cx="1872208" cy="1741154"/>
            </a:xfrm>
            <a:prstGeom prst="rect">
              <a:avLst/>
            </a:prstGeom>
            <a:noFill/>
          </p:spPr>
        </p:pic>
        <p:grpSp>
          <p:nvGrpSpPr>
            <p:cNvPr id="6" name="Groupe 16"/>
            <p:cNvGrpSpPr/>
            <p:nvPr/>
          </p:nvGrpSpPr>
          <p:grpSpPr>
            <a:xfrm>
              <a:off x="6300192" y="1412776"/>
              <a:ext cx="1872208" cy="1584176"/>
              <a:chOff x="4871166" y="2782026"/>
              <a:chExt cx="1057851" cy="804322"/>
            </a:xfrm>
          </p:grpSpPr>
          <p:sp>
            <p:nvSpPr>
              <p:cNvPr id="7" name="Arc 6"/>
              <p:cNvSpPr/>
              <p:nvPr/>
            </p:nvSpPr>
            <p:spPr>
              <a:xfrm rot="13558771">
                <a:off x="4844495" y="2808697"/>
                <a:ext cx="804322" cy="750979"/>
              </a:xfrm>
              <a:prstGeom prst="arc">
                <a:avLst>
                  <a:gd name="adj1" fmla="val 16200000"/>
                  <a:gd name="adj2" fmla="val 234442"/>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8" name="Arc 7"/>
              <p:cNvSpPr/>
              <p:nvPr/>
            </p:nvSpPr>
            <p:spPr>
              <a:xfrm rot="13558771">
                <a:off x="4962735" y="2988668"/>
                <a:ext cx="567843" cy="448615"/>
              </a:xfrm>
              <a:prstGeom prst="arc">
                <a:avLst>
                  <a:gd name="adj1" fmla="val 16200000"/>
                  <a:gd name="adj2" fmla="val 234442"/>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9" name="Arc 8"/>
              <p:cNvSpPr/>
              <p:nvPr/>
            </p:nvSpPr>
            <p:spPr>
              <a:xfrm rot="13558771">
                <a:off x="5133056" y="3015297"/>
                <a:ext cx="388483" cy="323350"/>
              </a:xfrm>
              <a:prstGeom prst="arc">
                <a:avLst>
                  <a:gd name="adj1" fmla="val 16200000"/>
                  <a:gd name="adj2" fmla="val 234442"/>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0" name="Arc 9"/>
              <p:cNvSpPr/>
              <p:nvPr/>
            </p:nvSpPr>
            <p:spPr>
              <a:xfrm rot="8041229" flipH="1">
                <a:off x="5151367" y="2808697"/>
                <a:ext cx="804322" cy="750979"/>
              </a:xfrm>
              <a:prstGeom prst="arc">
                <a:avLst>
                  <a:gd name="adj1" fmla="val 16200000"/>
                  <a:gd name="adj2" fmla="val 234442"/>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1" name="Arc 10"/>
              <p:cNvSpPr/>
              <p:nvPr/>
            </p:nvSpPr>
            <p:spPr>
              <a:xfrm rot="8041229" flipH="1">
                <a:off x="5269607" y="2988668"/>
                <a:ext cx="567843" cy="448615"/>
              </a:xfrm>
              <a:prstGeom prst="arc">
                <a:avLst>
                  <a:gd name="adj1" fmla="val 16200000"/>
                  <a:gd name="adj2" fmla="val 234442"/>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2" name="Arc 11"/>
              <p:cNvSpPr/>
              <p:nvPr/>
            </p:nvSpPr>
            <p:spPr>
              <a:xfrm rot="8041229" flipH="1">
                <a:off x="5251931" y="3015297"/>
                <a:ext cx="388483" cy="323350"/>
              </a:xfrm>
              <a:prstGeom prst="arc">
                <a:avLst>
                  <a:gd name="adj1" fmla="val 16200000"/>
                  <a:gd name="adj2" fmla="val 234442"/>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grpSp>
      </p:grpSp>
      <p:sp>
        <p:nvSpPr>
          <p:cNvPr id="13" name="Rectangle 4"/>
          <p:cNvSpPr txBox="1">
            <a:spLocks noChangeArrowheads="1"/>
          </p:cNvSpPr>
          <p:nvPr/>
        </p:nvSpPr>
        <p:spPr>
          <a:xfrm>
            <a:off x="1701131" y="764704"/>
            <a:ext cx="8424936" cy="706437"/>
          </a:xfrm>
          <a:prstGeom prst="rect">
            <a:avLst/>
          </a:prstGeom>
        </p:spPr>
        <p:txBody>
          <a:bodyPr vert="horz" anchor="ctr">
            <a:noAutofit/>
          </a:bodyPr>
          <a:lstStyle/>
          <a:p>
            <a:pPr algn="ctr"/>
            <a:r>
              <a:rPr lang="fr-CA" sz="2800" b="1" cap="all" dirty="0" smtClean="0">
                <a:solidFill>
                  <a:srgbClr val="FF0000"/>
                </a:solidFill>
                <a:effectLst>
                  <a:reflection blurRad="12700" stA="48000" endA="300" endPos="55000" dir="5400000" sy="-90000" algn="bl" rotWithShape="0"/>
                </a:effectLst>
                <a:latin typeface="Microsoft YaHei" pitchFamily="34" charset="-122"/>
                <a:ea typeface="Microsoft YaHei" pitchFamily="34" charset="-122"/>
              </a:rPr>
              <a:t>LES Compteurs communicants</a:t>
            </a:r>
            <a:r>
              <a:rPr lang="fr-CA" sz="28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rPr>
              <a:t>  </a:t>
            </a:r>
          </a:p>
        </p:txBody>
      </p:sp>
      <p:sp>
        <p:nvSpPr>
          <p:cNvPr id="14" name="Rectangle 4"/>
          <p:cNvSpPr txBox="1">
            <a:spLocks noChangeArrowheads="1"/>
          </p:cNvSpPr>
          <p:nvPr/>
        </p:nvSpPr>
        <p:spPr>
          <a:xfrm>
            <a:off x="1486907" y="5288082"/>
            <a:ext cx="2111410" cy="706437"/>
          </a:xfrm>
          <a:prstGeom prst="rect">
            <a:avLst/>
          </a:prstGeom>
        </p:spPr>
        <p:txBody>
          <a:bodyPr vert="horz" anchor="ctr">
            <a:noAutofit/>
          </a:bodyPr>
          <a:lstStyle/>
          <a:p>
            <a:pPr algn="ctr"/>
            <a:r>
              <a:rPr lang="fr-CA" sz="2400" b="1" cap="all" dirty="0" err="1" smtClean="0">
                <a:solidFill>
                  <a:srgbClr val="3366FF"/>
                </a:solidFill>
                <a:effectLst>
                  <a:reflection blurRad="12700" stA="48000" endA="300" endPos="55000" dir="5400000" sy="-90000" algn="bl" rotWithShape="0"/>
                </a:effectLst>
                <a:latin typeface="Microsoft YaHei" pitchFamily="34" charset="-122"/>
                <a:ea typeface="Microsoft YaHei" pitchFamily="34" charset="-122"/>
              </a:rPr>
              <a:t>linky</a:t>
            </a:r>
            <a:endParaRPr lang="fr-CA" sz="20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endParaRPr>
          </a:p>
        </p:txBody>
      </p:sp>
      <p:sp>
        <p:nvSpPr>
          <p:cNvPr id="15" name="Rectangle 4"/>
          <p:cNvSpPr txBox="1">
            <a:spLocks noChangeArrowheads="1"/>
          </p:cNvSpPr>
          <p:nvPr/>
        </p:nvSpPr>
        <p:spPr>
          <a:xfrm>
            <a:off x="8876842" y="5360091"/>
            <a:ext cx="2111410" cy="706437"/>
          </a:xfrm>
          <a:prstGeom prst="rect">
            <a:avLst/>
          </a:prstGeom>
        </p:spPr>
        <p:txBody>
          <a:bodyPr vert="horz" anchor="ctr">
            <a:noAutofit/>
          </a:bodyPr>
          <a:lstStyle/>
          <a:p>
            <a:pPr algn="ctr"/>
            <a:r>
              <a:rPr lang="fr-CA" sz="2400" b="1" cap="all" dirty="0" err="1" smtClean="0">
                <a:solidFill>
                  <a:srgbClr val="3366FF"/>
                </a:solidFill>
                <a:effectLst>
                  <a:reflection blurRad="12700" stA="48000" endA="300" endPos="55000" dir="5400000" sy="-90000" algn="bl" rotWithShape="0"/>
                </a:effectLst>
                <a:latin typeface="Microsoft YaHei" pitchFamily="34" charset="-122"/>
                <a:ea typeface="Microsoft YaHei" pitchFamily="34" charset="-122"/>
              </a:rPr>
              <a:t>gazpar</a:t>
            </a:r>
            <a:endParaRPr lang="fr-CA" sz="20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endParaRPr>
          </a:p>
        </p:txBody>
      </p:sp>
      <p:pic>
        <p:nvPicPr>
          <p:cNvPr id="16" name="Picture 2" descr="D:\MES DOCUMENTS\ASSOCIATION-ARRP91\DESSINS\Logo-ERDF.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60971" y="1772816"/>
            <a:ext cx="1720938" cy="630473"/>
          </a:xfrm>
          <a:prstGeom prst="rect">
            <a:avLst/>
          </a:prstGeom>
          <a:noFill/>
        </p:spPr>
      </p:pic>
      <p:sp>
        <p:nvSpPr>
          <p:cNvPr id="17" name="Flèche vers le bas 16"/>
          <p:cNvSpPr/>
          <p:nvPr/>
        </p:nvSpPr>
        <p:spPr>
          <a:xfrm rot="19398921">
            <a:off x="1139111" y="2313354"/>
            <a:ext cx="614601" cy="121504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Flèche vers le bas 17"/>
          <p:cNvSpPr/>
          <p:nvPr/>
        </p:nvSpPr>
        <p:spPr>
          <a:xfrm rot="2453248" flipH="1">
            <a:off x="10216916" y="2344129"/>
            <a:ext cx="614601" cy="121504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9" name="Picture 3" descr="D:\MES DOCUMENTS\ASSOCIATION-ARRP91\DESSINS\Logo-GRDF.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0308555" y="1782046"/>
            <a:ext cx="1617712" cy="612000"/>
          </a:xfrm>
          <a:prstGeom prst="rect">
            <a:avLst/>
          </a:prstGeom>
          <a:noFill/>
        </p:spPr>
      </p:pic>
      <p:grpSp>
        <p:nvGrpSpPr>
          <p:cNvPr id="20" name="Groupe 19"/>
          <p:cNvGrpSpPr/>
          <p:nvPr/>
        </p:nvGrpSpPr>
        <p:grpSpPr>
          <a:xfrm>
            <a:off x="5013499" y="4265712"/>
            <a:ext cx="2232248" cy="1783566"/>
            <a:chOff x="8829923" y="2132856"/>
            <a:chExt cx="2232248" cy="1783566"/>
          </a:xfrm>
        </p:grpSpPr>
        <p:pic>
          <p:nvPicPr>
            <p:cNvPr id="21" name="Picture 2" descr="D:\Pictures\Compteur à eaux.jpg"/>
            <p:cNvPicPr>
              <a:picLocks noChangeAspect="1" noChangeArrowheads="1"/>
            </p:cNvPicPr>
            <p:nvPr/>
          </p:nvPicPr>
          <p:blipFill>
            <a:blip r:embed="rId6" cstate="screen"/>
            <a:srcRect/>
            <a:stretch>
              <a:fillRect/>
            </a:stretch>
          </p:blipFill>
          <p:spPr bwMode="auto">
            <a:xfrm>
              <a:off x="8829923" y="2132856"/>
              <a:ext cx="2232248" cy="1783566"/>
            </a:xfrm>
            <a:prstGeom prst="rect">
              <a:avLst/>
            </a:prstGeom>
            <a:noFill/>
            <a:ln>
              <a:solidFill>
                <a:schemeClr val="accent1">
                  <a:lumMod val="60000"/>
                  <a:lumOff val="40000"/>
                </a:schemeClr>
              </a:solidFill>
            </a:ln>
          </p:spPr>
        </p:pic>
        <p:grpSp>
          <p:nvGrpSpPr>
            <p:cNvPr id="22" name="Groupe 16"/>
            <p:cNvGrpSpPr/>
            <p:nvPr/>
          </p:nvGrpSpPr>
          <p:grpSpPr>
            <a:xfrm>
              <a:off x="8829923" y="2204864"/>
              <a:ext cx="2112402" cy="1261641"/>
              <a:chOff x="4832490" y="2782026"/>
              <a:chExt cx="1072351" cy="804322"/>
            </a:xfrm>
          </p:grpSpPr>
          <p:sp>
            <p:nvSpPr>
              <p:cNvPr id="23" name="Arc 22"/>
              <p:cNvSpPr/>
              <p:nvPr/>
            </p:nvSpPr>
            <p:spPr>
              <a:xfrm rot="13558771">
                <a:off x="4805819" y="2808697"/>
                <a:ext cx="804322" cy="750980"/>
              </a:xfrm>
              <a:prstGeom prst="arc">
                <a:avLst>
                  <a:gd name="adj1" fmla="val 16200000"/>
                  <a:gd name="adj2" fmla="val 234442"/>
                </a:avLst>
              </a:prstGeom>
              <a:ln w="571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24" name="Arc 23"/>
              <p:cNvSpPr/>
              <p:nvPr/>
            </p:nvSpPr>
            <p:spPr>
              <a:xfrm rot="13558771">
                <a:off x="4977248" y="2988668"/>
                <a:ext cx="567843" cy="448616"/>
              </a:xfrm>
              <a:prstGeom prst="arc">
                <a:avLst>
                  <a:gd name="adj1" fmla="val 16200000"/>
                  <a:gd name="adj2" fmla="val 234442"/>
                </a:avLst>
              </a:prstGeom>
              <a:ln w="571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25" name="Arc 24"/>
              <p:cNvSpPr/>
              <p:nvPr/>
            </p:nvSpPr>
            <p:spPr>
              <a:xfrm rot="13558771">
                <a:off x="5133056" y="3015297"/>
                <a:ext cx="388483" cy="323350"/>
              </a:xfrm>
              <a:prstGeom prst="arc">
                <a:avLst>
                  <a:gd name="adj1" fmla="val 16200000"/>
                  <a:gd name="adj2" fmla="val 234442"/>
                </a:avLst>
              </a:prstGeom>
              <a:ln w="571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26" name="Arc 25"/>
              <p:cNvSpPr/>
              <p:nvPr/>
            </p:nvSpPr>
            <p:spPr>
              <a:xfrm rot="8041229" flipH="1">
                <a:off x="5127191" y="2808697"/>
                <a:ext cx="804322" cy="750979"/>
              </a:xfrm>
              <a:prstGeom prst="arc">
                <a:avLst>
                  <a:gd name="adj1" fmla="val 16200000"/>
                  <a:gd name="adj2" fmla="val 234442"/>
                </a:avLst>
              </a:prstGeom>
              <a:ln w="571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27" name="Arc 26"/>
              <p:cNvSpPr/>
              <p:nvPr/>
            </p:nvSpPr>
            <p:spPr>
              <a:xfrm rot="8041229" flipH="1">
                <a:off x="5269607" y="2988668"/>
                <a:ext cx="567843" cy="448615"/>
              </a:xfrm>
              <a:prstGeom prst="arc">
                <a:avLst>
                  <a:gd name="adj1" fmla="val 16200000"/>
                  <a:gd name="adj2" fmla="val 234442"/>
                </a:avLst>
              </a:prstGeom>
              <a:ln w="571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28" name="Arc 27"/>
              <p:cNvSpPr/>
              <p:nvPr/>
            </p:nvSpPr>
            <p:spPr>
              <a:xfrm rot="8041229" flipH="1">
                <a:off x="5251931" y="3015297"/>
                <a:ext cx="388483" cy="323350"/>
              </a:xfrm>
              <a:prstGeom prst="arc">
                <a:avLst>
                  <a:gd name="adj1" fmla="val 16200000"/>
                  <a:gd name="adj2" fmla="val 234442"/>
                </a:avLst>
              </a:prstGeom>
              <a:ln w="571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grpSp>
      </p:grpSp>
      <p:sp>
        <p:nvSpPr>
          <p:cNvPr id="29" name="Rectangle 4"/>
          <p:cNvSpPr txBox="1">
            <a:spLocks noChangeArrowheads="1"/>
          </p:cNvSpPr>
          <p:nvPr/>
        </p:nvSpPr>
        <p:spPr>
          <a:xfrm>
            <a:off x="5085507" y="6079555"/>
            <a:ext cx="2111410" cy="607045"/>
          </a:xfrm>
          <a:prstGeom prst="rect">
            <a:avLst/>
          </a:prstGeom>
        </p:spPr>
        <p:txBody>
          <a:bodyPr vert="horz" anchor="ctr">
            <a:noAutofit/>
          </a:bodyPr>
          <a:lstStyle/>
          <a:p>
            <a:pPr algn="ctr"/>
            <a:r>
              <a:rPr lang="fr-CA" sz="24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rPr>
              <a:t>EAUX</a:t>
            </a:r>
            <a:endParaRPr lang="fr-CA" sz="20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endParaRPr>
          </a:p>
        </p:txBody>
      </p:sp>
      <p:pic>
        <p:nvPicPr>
          <p:cNvPr id="3074" name="Picture 2" descr="D:\Pictures\Logo-ENEDIS.png"/>
          <p:cNvPicPr>
            <a:picLocks noChangeAspect="1" noChangeArrowheads="1"/>
          </p:cNvPicPr>
          <p:nvPr/>
        </p:nvPicPr>
        <p:blipFill>
          <a:blip r:embed="rId7" cstate="email">
            <a:extLst>
              <a:ext uri="{28A0092B-C50C-407E-A947-70E740481C1C}">
                <a14:useLocalDpi xmlns:a14="http://schemas.microsoft.com/office/drawing/2010/main"/>
              </a:ext>
            </a:extLst>
          </a:blip>
          <a:srcRect t="29345" b="29344"/>
          <a:stretch>
            <a:fillRect/>
          </a:stretch>
        </p:blipFill>
        <p:spPr bwMode="auto">
          <a:xfrm>
            <a:off x="1845147" y="2276872"/>
            <a:ext cx="1743075" cy="720080"/>
          </a:xfrm>
          <a:prstGeom prst="rect">
            <a:avLst/>
          </a:prstGeom>
          <a:noFill/>
        </p:spPr>
      </p:pic>
      <p:sp>
        <p:nvSpPr>
          <p:cNvPr id="31" name="Rectangle 4"/>
          <p:cNvSpPr txBox="1">
            <a:spLocks noChangeArrowheads="1"/>
          </p:cNvSpPr>
          <p:nvPr/>
        </p:nvSpPr>
        <p:spPr>
          <a:xfrm>
            <a:off x="4509443" y="2132856"/>
            <a:ext cx="3384376" cy="706437"/>
          </a:xfrm>
          <a:prstGeom prst="rect">
            <a:avLst/>
          </a:prstGeom>
        </p:spPr>
        <p:txBody>
          <a:bodyPr vert="horz"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CA" sz="24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rPr>
              <a:t>SUEZ</a:t>
            </a:r>
          </a:p>
          <a:p>
            <a:pPr marL="0" marR="0" lvl="0" indent="0" algn="ctr" defTabSz="914400" rtl="0" eaLnBrk="1" fontAlgn="auto" latinLnBrk="0" hangingPunct="1">
              <a:lnSpc>
                <a:spcPct val="100000"/>
              </a:lnSpc>
              <a:spcBef>
                <a:spcPct val="0"/>
              </a:spcBef>
              <a:spcAft>
                <a:spcPts val="0"/>
              </a:spcAft>
              <a:buClrTx/>
              <a:buSzTx/>
              <a:buFontTx/>
              <a:buNone/>
              <a:tabLst/>
              <a:defRPr/>
            </a:pPr>
            <a:r>
              <a:rPr lang="fr-CA" sz="24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VEOLIA</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CA" sz="24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rPr>
              <a:t>SAUR</a:t>
            </a:r>
          </a:p>
          <a:p>
            <a:pPr marL="0" marR="0" lvl="0" indent="0" algn="ctr" defTabSz="914400" rtl="0" eaLnBrk="1" fontAlgn="auto" latinLnBrk="0" hangingPunct="1">
              <a:lnSpc>
                <a:spcPct val="100000"/>
              </a:lnSpc>
              <a:spcBef>
                <a:spcPct val="0"/>
              </a:spcBef>
              <a:spcAft>
                <a:spcPts val="0"/>
              </a:spcAft>
              <a:buClrTx/>
              <a:buSzTx/>
              <a:buFontTx/>
              <a:buNone/>
              <a:tabLst/>
              <a:defRPr/>
            </a:pPr>
            <a:r>
              <a:rPr lang="fr-CA" sz="24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SFDE</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CA" sz="24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rPr>
              <a:t>….</a:t>
            </a:r>
            <a:endParaRPr kumimoji="0" lang="en-US" sz="24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endParaRPr>
          </a:p>
        </p:txBody>
      </p:sp>
      <p:sp>
        <p:nvSpPr>
          <p:cNvPr id="32" name="Flèche vers le bas 31"/>
          <p:cNvSpPr/>
          <p:nvPr/>
        </p:nvSpPr>
        <p:spPr>
          <a:xfrm>
            <a:off x="5877595" y="3401616"/>
            <a:ext cx="614601" cy="78299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198176989"/>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4"/>
          <p:cNvSpPr txBox="1">
            <a:spLocks noChangeArrowheads="1"/>
          </p:cNvSpPr>
          <p:nvPr/>
        </p:nvSpPr>
        <p:spPr>
          <a:xfrm>
            <a:off x="6381651" y="1196752"/>
            <a:ext cx="4392488" cy="792088"/>
          </a:xfrm>
          <a:prstGeom prst="rect">
            <a:avLst/>
          </a:prstGeom>
        </p:spPr>
        <p:txBody>
          <a:bodyPr vert="horz"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lang="fr-CA" sz="28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endParaRPr>
          </a:p>
        </p:txBody>
      </p:sp>
      <p:pic>
        <p:nvPicPr>
          <p:cNvPr id="26" name="Picture 2" descr="D:\MES DOCUMENTS\ASSOCIATION-ARRP91\PHOTOS\Compteur-linky.jpg"/>
          <p:cNvPicPr>
            <a:picLocks noChangeAspect="1" noChangeArrowheads="1"/>
          </p:cNvPicPr>
          <p:nvPr/>
        </p:nvPicPr>
        <p:blipFill>
          <a:blip r:embed="rId2" cstate="screen"/>
          <a:srcRect/>
          <a:stretch>
            <a:fillRect/>
          </a:stretch>
        </p:blipFill>
        <p:spPr bwMode="auto">
          <a:xfrm>
            <a:off x="4575689" y="2942758"/>
            <a:ext cx="2598050" cy="1949298"/>
          </a:xfrm>
          <a:prstGeom prst="rect">
            <a:avLst/>
          </a:prstGeom>
          <a:noFill/>
        </p:spPr>
      </p:pic>
      <p:pic>
        <p:nvPicPr>
          <p:cNvPr id="1031" name="Picture 7" descr="C:\Users\PATRICK\AppData\Local\Microsoft\Windows\Temporary Internet Files\Content.IE5\ZWFYY0Z6\silverstreak-Mobile-Phone[1].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flipH="1">
            <a:off x="14420676" y="9812834"/>
            <a:ext cx="45719" cy="87514"/>
          </a:xfrm>
          <a:prstGeom prst="rect">
            <a:avLst/>
          </a:prstGeom>
          <a:noFill/>
        </p:spPr>
      </p:pic>
      <p:sp>
        <p:nvSpPr>
          <p:cNvPr id="8" name="Ellipse 7"/>
          <p:cNvSpPr/>
          <p:nvPr/>
        </p:nvSpPr>
        <p:spPr>
          <a:xfrm>
            <a:off x="8469883" y="5373216"/>
            <a:ext cx="2952328" cy="86409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Cout</a:t>
            </a:r>
          </a:p>
          <a:p>
            <a:pPr algn="ctr"/>
            <a:r>
              <a:rPr lang="fr-FR" sz="20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Financier</a:t>
            </a:r>
            <a:endParaRPr lang="fr-FR" sz="2000" b="1" cap="all" dirty="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endParaRPr>
          </a:p>
        </p:txBody>
      </p:sp>
      <p:sp>
        <p:nvSpPr>
          <p:cNvPr id="10" name="Ellipse 9"/>
          <p:cNvSpPr/>
          <p:nvPr/>
        </p:nvSpPr>
        <p:spPr>
          <a:xfrm>
            <a:off x="4509443" y="5805264"/>
            <a:ext cx="2664296" cy="86409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commercial</a:t>
            </a:r>
            <a:endParaRPr lang="fr-FR" sz="1600" b="1" cap="all" dirty="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endParaRPr>
          </a:p>
        </p:txBody>
      </p:sp>
      <p:sp>
        <p:nvSpPr>
          <p:cNvPr id="12" name="Ellipse 11"/>
          <p:cNvSpPr/>
          <p:nvPr/>
        </p:nvSpPr>
        <p:spPr>
          <a:xfrm>
            <a:off x="1125067" y="980728"/>
            <a:ext cx="2592288" cy="86409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RECOURS en justice</a:t>
            </a:r>
            <a:endParaRPr lang="fr-FR" b="1" cap="all" dirty="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endParaRPr>
          </a:p>
        </p:txBody>
      </p:sp>
      <p:sp>
        <p:nvSpPr>
          <p:cNvPr id="13" name="Ellipse 12"/>
          <p:cNvSpPr/>
          <p:nvPr/>
        </p:nvSpPr>
        <p:spPr>
          <a:xfrm>
            <a:off x="909043" y="5229200"/>
            <a:ext cx="2448272" cy="86409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Risque</a:t>
            </a:r>
          </a:p>
          <a:p>
            <a:pPr algn="ctr"/>
            <a:r>
              <a:rPr lang="fr-FR"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Technique</a:t>
            </a:r>
          </a:p>
          <a:p>
            <a:pPr algn="ctr"/>
            <a:r>
              <a:rPr lang="fr-FR"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INCENDIE</a:t>
            </a:r>
          </a:p>
        </p:txBody>
      </p:sp>
      <p:sp>
        <p:nvSpPr>
          <p:cNvPr id="14" name="Ellipse 13"/>
          <p:cNvSpPr/>
          <p:nvPr/>
        </p:nvSpPr>
        <p:spPr>
          <a:xfrm>
            <a:off x="7677795" y="1052736"/>
            <a:ext cx="3096344" cy="86409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VIE PRIVEE</a:t>
            </a:r>
          </a:p>
          <a:p>
            <a:pPr algn="ctr"/>
            <a:r>
              <a:rPr lang="fr-FR" sz="20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rPr>
              <a:t>INTRUSION</a:t>
            </a:r>
            <a:endParaRPr lang="fr-FR" sz="2000" b="1" cap="all" dirty="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endParaRPr>
          </a:p>
        </p:txBody>
      </p:sp>
      <p:sp>
        <p:nvSpPr>
          <p:cNvPr id="15" name="Ellipse 14"/>
          <p:cNvSpPr/>
          <p:nvPr/>
        </p:nvSpPr>
        <p:spPr>
          <a:xfrm>
            <a:off x="8973939" y="2204864"/>
            <a:ext cx="2160240" cy="86409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rPr>
              <a:t>Santé</a:t>
            </a:r>
          </a:p>
          <a:p>
            <a:pPr algn="ctr"/>
            <a:r>
              <a:rPr lang="fr-FR" sz="20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Nocivité</a:t>
            </a:r>
          </a:p>
        </p:txBody>
      </p:sp>
      <p:sp>
        <p:nvSpPr>
          <p:cNvPr id="16" name="Ellipse 15"/>
          <p:cNvSpPr/>
          <p:nvPr/>
        </p:nvSpPr>
        <p:spPr>
          <a:xfrm>
            <a:off x="8325867" y="3717032"/>
            <a:ext cx="3672408" cy="86409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Économique</a:t>
            </a:r>
          </a:p>
          <a:p>
            <a:pPr algn="ctr"/>
            <a:r>
              <a:rPr lang="fr-FR"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SUR FACTURATIONS</a:t>
            </a:r>
            <a:endParaRPr lang="fr-FR" b="1" cap="all" dirty="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endParaRPr>
          </a:p>
        </p:txBody>
      </p:sp>
      <p:sp>
        <p:nvSpPr>
          <p:cNvPr id="17" name="Ellipse 16"/>
          <p:cNvSpPr/>
          <p:nvPr/>
        </p:nvSpPr>
        <p:spPr>
          <a:xfrm>
            <a:off x="260971" y="2276872"/>
            <a:ext cx="3312368" cy="86409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Clivage consommateur -client</a:t>
            </a:r>
            <a:endParaRPr lang="fr-FR" b="1" cap="all" dirty="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endParaRPr>
          </a:p>
        </p:txBody>
      </p:sp>
      <p:cxnSp>
        <p:nvCxnSpPr>
          <p:cNvPr id="20" name="Connecteur droit avec flèche 19"/>
          <p:cNvCxnSpPr>
            <a:endCxn id="30" idx="4"/>
          </p:cNvCxnSpPr>
          <p:nvPr/>
        </p:nvCxnSpPr>
        <p:spPr>
          <a:xfrm flipV="1">
            <a:off x="5733579" y="1628800"/>
            <a:ext cx="36004" cy="792088"/>
          </a:xfrm>
          <a:prstGeom prst="straightConnector1">
            <a:avLst/>
          </a:prstGeom>
          <a:ln w="12700">
            <a:headEnd type="triangle" w="med" len="lg"/>
            <a:tailEnd type="triangle"/>
          </a:ln>
        </p:spPr>
        <p:style>
          <a:lnRef idx="1">
            <a:schemeClr val="accent1"/>
          </a:lnRef>
          <a:fillRef idx="0">
            <a:schemeClr val="accent1"/>
          </a:fillRef>
          <a:effectRef idx="0">
            <a:schemeClr val="accent1"/>
          </a:effectRef>
          <a:fontRef idx="minor">
            <a:schemeClr val="tx1"/>
          </a:fontRef>
        </p:style>
      </p:cxnSp>
      <p:cxnSp>
        <p:nvCxnSpPr>
          <p:cNvPr id="21" name="Connecteur droit avec flèche 20"/>
          <p:cNvCxnSpPr>
            <a:stCxn id="18" idx="4"/>
            <a:endCxn id="12" idx="6"/>
          </p:cNvCxnSpPr>
          <p:nvPr/>
        </p:nvCxnSpPr>
        <p:spPr>
          <a:xfrm flipH="1" flipV="1">
            <a:off x="3717355" y="1412776"/>
            <a:ext cx="1188132" cy="1008113"/>
          </a:xfrm>
          <a:prstGeom prst="straightConnector1">
            <a:avLst/>
          </a:prstGeom>
          <a:ln w="12700">
            <a:headEnd type="triangle" w="med" len="lg"/>
            <a:tailEnd type="triangle"/>
          </a:ln>
        </p:spPr>
        <p:style>
          <a:lnRef idx="1">
            <a:schemeClr val="accent1"/>
          </a:lnRef>
          <a:fillRef idx="0">
            <a:schemeClr val="accent1"/>
          </a:fillRef>
          <a:effectRef idx="0">
            <a:schemeClr val="accent1"/>
          </a:effectRef>
          <a:fontRef idx="minor">
            <a:schemeClr val="tx1"/>
          </a:fontRef>
        </p:style>
      </p:cxnSp>
      <p:cxnSp>
        <p:nvCxnSpPr>
          <p:cNvPr id="23" name="Connecteur droit avec flèche 22"/>
          <p:cNvCxnSpPr>
            <a:stCxn id="16" idx="2"/>
            <a:endCxn id="18" idx="0"/>
          </p:cNvCxnSpPr>
          <p:nvPr/>
        </p:nvCxnSpPr>
        <p:spPr>
          <a:xfrm flipH="1" flipV="1">
            <a:off x="7677795" y="3933056"/>
            <a:ext cx="648072" cy="216024"/>
          </a:xfrm>
          <a:prstGeom prst="straightConnector1">
            <a:avLst/>
          </a:prstGeom>
          <a:ln w="12700">
            <a:headEnd type="triangle" w="med" len="lg"/>
            <a:tailEnd type="triangle"/>
          </a:ln>
        </p:spPr>
        <p:style>
          <a:lnRef idx="1">
            <a:schemeClr val="accent1"/>
          </a:lnRef>
          <a:fillRef idx="0">
            <a:schemeClr val="accent1"/>
          </a:fillRef>
          <a:effectRef idx="0">
            <a:schemeClr val="accent1"/>
          </a:effectRef>
          <a:fontRef idx="minor">
            <a:schemeClr val="tx1"/>
          </a:fontRef>
        </p:style>
      </p:cxnSp>
      <p:cxnSp>
        <p:nvCxnSpPr>
          <p:cNvPr id="25" name="Connecteur droit avec flèche 24"/>
          <p:cNvCxnSpPr>
            <a:stCxn id="18" idx="3"/>
            <a:endCxn id="61" idx="6"/>
          </p:cNvCxnSpPr>
          <p:nvPr/>
        </p:nvCxnSpPr>
        <p:spPr>
          <a:xfrm flipH="1">
            <a:off x="3141291" y="3933056"/>
            <a:ext cx="1008112" cy="144016"/>
          </a:xfrm>
          <a:prstGeom prst="straightConnector1">
            <a:avLst/>
          </a:prstGeom>
          <a:ln w="12700">
            <a:headEnd type="triangle" w="med" len="lg"/>
            <a:tailEnd type="triangle"/>
          </a:ln>
        </p:spPr>
        <p:style>
          <a:lnRef idx="1">
            <a:schemeClr val="accent1"/>
          </a:lnRef>
          <a:fillRef idx="0">
            <a:schemeClr val="accent1"/>
          </a:fillRef>
          <a:effectRef idx="0">
            <a:schemeClr val="accent1"/>
          </a:effectRef>
          <a:fontRef idx="minor">
            <a:schemeClr val="tx1"/>
          </a:fontRef>
        </p:style>
      </p:cxnSp>
      <p:cxnSp>
        <p:nvCxnSpPr>
          <p:cNvPr id="27" name="Connecteur droit avec flèche 26"/>
          <p:cNvCxnSpPr>
            <a:stCxn id="18" idx="2"/>
            <a:endCxn id="13" idx="6"/>
          </p:cNvCxnSpPr>
          <p:nvPr/>
        </p:nvCxnSpPr>
        <p:spPr>
          <a:xfrm flipH="1">
            <a:off x="3357315" y="5445223"/>
            <a:ext cx="1548172" cy="216025"/>
          </a:xfrm>
          <a:prstGeom prst="straightConnector1">
            <a:avLst/>
          </a:prstGeom>
          <a:ln w="12700">
            <a:headEnd type="triangle" w="med" len="lg"/>
            <a:tailEnd type="triangle"/>
          </a:ln>
        </p:spPr>
        <p:style>
          <a:lnRef idx="1">
            <a:schemeClr val="accent1"/>
          </a:lnRef>
          <a:fillRef idx="0">
            <a:schemeClr val="accent1"/>
          </a:fillRef>
          <a:effectRef idx="0">
            <a:schemeClr val="accent1"/>
          </a:effectRef>
          <a:fontRef idx="minor">
            <a:schemeClr val="tx1"/>
          </a:fontRef>
        </p:style>
      </p:cxnSp>
      <p:cxnSp>
        <p:nvCxnSpPr>
          <p:cNvPr id="29" name="Connecteur droit avec flèche 28"/>
          <p:cNvCxnSpPr>
            <a:stCxn id="14" idx="2"/>
          </p:cNvCxnSpPr>
          <p:nvPr/>
        </p:nvCxnSpPr>
        <p:spPr>
          <a:xfrm flipH="1">
            <a:off x="6885708" y="1484784"/>
            <a:ext cx="792087" cy="918632"/>
          </a:xfrm>
          <a:prstGeom prst="straightConnector1">
            <a:avLst/>
          </a:prstGeom>
          <a:ln w="12700">
            <a:headEnd type="triangle" w="med" len="lg"/>
            <a:tailEnd type="triangle"/>
          </a:ln>
        </p:spPr>
        <p:style>
          <a:lnRef idx="1">
            <a:schemeClr val="accent1"/>
          </a:lnRef>
          <a:fillRef idx="0">
            <a:schemeClr val="accent1"/>
          </a:fillRef>
          <a:effectRef idx="0">
            <a:schemeClr val="accent1"/>
          </a:effectRef>
          <a:fontRef idx="minor">
            <a:schemeClr val="tx1"/>
          </a:fontRef>
        </p:style>
      </p:cxnSp>
      <p:cxnSp>
        <p:nvCxnSpPr>
          <p:cNvPr id="31" name="Connecteur droit avec flèche 30"/>
          <p:cNvCxnSpPr>
            <a:endCxn id="10" idx="0"/>
          </p:cNvCxnSpPr>
          <p:nvPr/>
        </p:nvCxnSpPr>
        <p:spPr>
          <a:xfrm>
            <a:off x="5805587" y="5445224"/>
            <a:ext cx="36004" cy="360040"/>
          </a:xfrm>
          <a:prstGeom prst="straightConnector1">
            <a:avLst/>
          </a:prstGeom>
          <a:ln w="12700">
            <a:headEnd type="triangle" w="med" len="lg"/>
            <a:tailEnd type="triangle"/>
          </a:ln>
        </p:spPr>
        <p:style>
          <a:lnRef idx="1">
            <a:schemeClr val="accent1"/>
          </a:lnRef>
          <a:fillRef idx="0">
            <a:schemeClr val="accent1"/>
          </a:fillRef>
          <a:effectRef idx="0">
            <a:schemeClr val="accent1"/>
          </a:effectRef>
          <a:fontRef idx="minor">
            <a:schemeClr val="tx1"/>
          </a:fontRef>
        </p:style>
      </p:cxnSp>
      <p:cxnSp>
        <p:nvCxnSpPr>
          <p:cNvPr id="33" name="Connecteur droit avec flèche 32"/>
          <p:cNvCxnSpPr>
            <a:stCxn id="15" idx="2"/>
          </p:cNvCxnSpPr>
          <p:nvPr/>
        </p:nvCxnSpPr>
        <p:spPr>
          <a:xfrm flipH="1">
            <a:off x="7173739" y="2636912"/>
            <a:ext cx="1800200" cy="288032"/>
          </a:xfrm>
          <a:prstGeom prst="straightConnector1">
            <a:avLst/>
          </a:prstGeom>
          <a:ln w="12700">
            <a:headEnd type="triangle" w="med" len="lg"/>
            <a:tailEnd type="triangle"/>
          </a:ln>
        </p:spPr>
        <p:style>
          <a:lnRef idx="1">
            <a:schemeClr val="accent1"/>
          </a:lnRef>
          <a:fillRef idx="0">
            <a:schemeClr val="accent1"/>
          </a:fillRef>
          <a:effectRef idx="0">
            <a:schemeClr val="accent1"/>
          </a:effectRef>
          <a:fontRef idx="minor">
            <a:schemeClr val="tx1"/>
          </a:fontRef>
        </p:style>
      </p:cxnSp>
      <p:sp>
        <p:nvSpPr>
          <p:cNvPr id="18" name="Hexagone 17"/>
          <p:cNvSpPr/>
          <p:nvPr/>
        </p:nvSpPr>
        <p:spPr>
          <a:xfrm>
            <a:off x="4149403" y="2420888"/>
            <a:ext cx="3528392" cy="3024336"/>
          </a:xfrm>
          <a:prstGeom prst="hexagon">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lvl="0" algn="ctr"/>
            <a:endParaRPr lang="fr-CA" sz="32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endParaRPr>
          </a:p>
          <a:p>
            <a:pPr lvl="0" algn="ctr"/>
            <a:r>
              <a:rPr lang="fr-CA" sz="2000" b="1" cap="all" dirty="0" smtClean="0">
                <a:solidFill>
                  <a:srgbClr val="FF0000"/>
                </a:solidFill>
                <a:effectLst>
                  <a:reflection blurRad="12700" stA="48000" endA="300" endPos="55000" dir="5400000" sy="-90000" algn="bl" rotWithShape="0"/>
                </a:effectLst>
                <a:latin typeface="Microsoft YaHei" pitchFamily="34" charset="-122"/>
                <a:ea typeface="Microsoft YaHei" pitchFamily="34" charset="-122"/>
              </a:rPr>
              <a:t>COMPTEUR LINKY</a:t>
            </a:r>
          </a:p>
          <a:p>
            <a:pPr algn="ctr"/>
            <a:endParaRPr lang="fr-FR" sz="2400" dirty="0"/>
          </a:p>
        </p:txBody>
      </p:sp>
      <p:sp>
        <p:nvSpPr>
          <p:cNvPr id="28" name="Rectangle 4"/>
          <p:cNvSpPr txBox="1">
            <a:spLocks noChangeArrowheads="1"/>
          </p:cNvSpPr>
          <p:nvPr/>
        </p:nvSpPr>
        <p:spPr>
          <a:xfrm>
            <a:off x="837035" y="-27384"/>
            <a:ext cx="11278194" cy="706437"/>
          </a:xfrm>
          <a:prstGeom prst="rect">
            <a:avLst/>
          </a:prstGeom>
        </p:spPr>
        <p:txBody>
          <a:bodyPr vert="horz" anchor="ctr">
            <a:noAutofit/>
          </a:bodyPr>
          <a:lstStyle/>
          <a:p>
            <a:pPr algn="ctr"/>
            <a:r>
              <a:rPr lang="fr-CA" sz="28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L’IMPACT DU Compteur LINKY SUR LA VIE QUOTIDIENNE  </a:t>
            </a:r>
          </a:p>
        </p:txBody>
      </p:sp>
      <p:sp>
        <p:nvSpPr>
          <p:cNvPr id="30" name="Ellipse 29"/>
          <p:cNvSpPr/>
          <p:nvPr/>
        </p:nvSpPr>
        <p:spPr>
          <a:xfrm>
            <a:off x="4149403" y="764704"/>
            <a:ext cx="3240360" cy="86409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Règlementaire</a:t>
            </a:r>
          </a:p>
          <a:p>
            <a:pPr algn="ctr"/>
            <a:r>
              <a:rPr lang="fr-FR"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LOI</a:t>
            </a:r>
            <a:endParaRPr lang="fr-FR" b="1" cap="all" dirty="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endParaRPr>
          </a:p>
        </p:txBody>
      </p:sp>
      <p:cxnSp>
        <p:nvCxnSpPr>
          <p:cNvPr id="34" name="Connecteur droit avec flèche 33"/>
          <p:cNvCxnSpPr>
            <a:stCxn id="8" idx="2"/>
          </p:cNvCxnSpPr>
          <p:nvPr/>
        </p:nvCxnSpPr>
        <p:spPr>
          <a:xfrm flipH="1" flipV="1">
            <a:off x="6885709" y="5445224"/>
            <a:ext cx="1584174" cy="360040"/>
          </a:xfrm>
          <a:prstGeom prst="straightConnector1">
            <a:avLst/>
          </a:prstGeom>
          <a:ln w="12700">
            <a:headEnd type="triangle" w="med" len="lg"/>
            <a:tailEnd type="triangle"/>
          </a:ln>
        </p:spPr>
        <p:style>
          <a:lnRef idx="1">
            <a:schemeClr val="accent1"/>
          </a:lnRef>
          <a:fillRef idx="0">
            <a:schemeClr val="accent1"/>
          </a:fillRef>
          <a:effectRef idx="0">
            <a:schemeClr val="accent1"/>
          </a:effectRef>
          <a:fontRef idx="minor">
            <a:schemeClr val="tx1"/>
          </a:fontRef>
        </p:style>
      </p:cxnSp>
      <p:sp>
        <p:nvSpPr>
          <p:cNvPr id="61" name="Ellipse 60"/>
          <p:cNvSpPr/>
          <p:nvPr/>
        </p:nvSpPr>
        <p:spPr>
          <a:xfrm>
            <a:off x="476995" y="3645024"/>
            <a:ext cx="2664296" cy="86409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RISQUE </a:t>
            </a:r>
          </a:p>
          <a:p>
            <a:pPr algn="ctr"/>
            <a:r>
              <a:rPr lang="fr-FR"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PATRIMONIAL</a:t>
            </a:r>
            <a:endParaRPr lang="fr-FR" b="1" cap="all" dirty="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endParaRPr>
          </a:p>
        </p:txBody>
      </p:sp>
      <p:cxnSp>
        <p:nvCxnSpPr>
          <p:cNvPr id="63" name="Connecteur droit avec flèche 62"/>
          <p:cNvCxnSpPr>
            <a:endCxn id="17" idx="6"/>
          </p:cNvCxnSpPr>
          <p:nvPr/>
        </p:nvCxnSpPr>
        <p:spPr>
          <a:xfrm flipH="1" flipV="1">
            <a:off x="3573339" y="2708920"/>
            <a:ext cx="1080120" cy="216024"/>
          </a:xfrm>
          <a:prstGeom prst="straightConnector1">
            <a:avLst/>
          </a:prstGeom>
          <a:ln w="12700">
            <a:headEnd type="triangle" w="med" len="lg"/>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98176989"/>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1500"/>
                                  </p:stCondLst>
                                  <p:childTnLst>
                                    <p:set>
                                      <p:cBhvr>
                                        <p:cTn id="6" dur="1" fill="hold">
                                          <p:stCondLst>
                                            <p:cond delay="0"/>
                                          </p:stCondLst>
                                        </p:cTn>
                                        <p:tgtEl>
                                          <p:spTgt spid="30"/>
                                        </p:tgtEl>
                                        <p:attrNameLst>
                                          <p:attrName>style.visibility</p:attrName>
                                        </p:attrNameLst>
                                      </p:cBhvr>
                                      <p:to>
                                        <p:strVal val="visible"/>
                                      </p:to>
                                    </p:set>
                                    <p:animEffect transition="in" filter="diamond(in)">
                                      <p:cBhvr>
                                        <p:cTn id="7" dur="2000"/>
                                        <p:tgtEl>
                                          <p:spTgt spid="30"/>
                                        </p:tgtEl>
                                      </p:cBhvr>
                                    </p:animEffect>
                                  </p:childTnLst>
                                </p:cTn>
                              </p:par>
                              <p:par>
                                <p:cTn id="8" presetID="8" presetClass="entr" presetSubtype="16" fill="hold"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diamond(in)">
                                      <p:cBhvr>
                                        <p:cTn id="10" dur="2000"/>
                                        <p:tgtEl>
                                          <p:spTgt spid="20"/>
                                        </p:tgtEl>
                                      </p:cBhvr>
                                    </p:animEffect>
                                  </p:childTnLst>
                                </p:cTn>
                              </p:par>
                            </p:childTnLst>
                          </p:cTn>
                        </p:par>
                        <p:par>
                          <p:cTn id="11" fill="hold">
                            <p:stCondLst>
                              <p:cond delay="3500"/>
                            </p:stCondLst>
                            <p:childTnLst>
                              <p:par>
                                <p:cTn id="12" presetID="8" presetClass="entr" presetSubtype="16" fill="hold" grpId="0" nodeType="after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diamond(in)">
                                      <p:cBhvr>
                                        <p:cTn id="14" dur="2000"/>
                                        <p:tgtEl>
                                          <p:spTgt spid="14"/>
                                        </p:tgtEl>
                                      </p:cBhvr>
                                    </p:animEffect>
                                  </p:childTnLst>
                                </p:cTn>
                              </p:par>
                              <p:par>
                                <p:cTn id="15" presetID="8" presetClass="entr" presetSubtype="16" fill="hold" nodeType="with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diamond(in)">
                                      <p:cBhvr>
                                        <p:cTn id="17" dur="2000"/>
                                        <p:tgtEl>
                                          <p:spTgt spid="29"/>
                                        </p:tgtEl>
                                      </p:cBhvr>
                                    </p:animEffect>
                                  </p:childTnLst>
                                </p:cTn>
                              </p:par>
                            </p:childTnLst>
                          </p:cTn>
                        </p:par>
                        <p:par>
                          <p:cTn id="18" fill="hold">
                            <p:stCondLst>
                              <p:cond delay="5500"/>
                            </p:stCondLst>
                            <p:childTnLst>
                              <p:par>
                                <p:cTn id="19" presetID="8" presetClass="entr" presetSubtype="16"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diamond(in)">
                                      <p:cBhvr>
                                        <p:cTn id="21" dur="2000"/>
                                        <p:tgtEl>
                                          <p:spTgt spid="15"/>
                                        </p:tgtEl>
                                      </p:cBhvr>
                                    </p:animEffect>
                                  </p:childTnLst>
                                </p:cTn>
                              </p:par>
                              <p:par>
                                <p:cTn id="22" presetID="8" presetClass="entr" presetSubtype="16" fill="hold" nodeType="withEffect">
                                  <p:stCondLst>
                                    <p:cond delay="0"/>
                                  </p:stCondLst>
                                  <p:childTnLst>
                                    <p:set>
                                      <p:cBhvr>
                                        <p:cTn id="23" dur="1" fill="hold">
                                          <p:stCondLst>
                                            <p:cond delay="0"/>
                                          </p:stCondLst>
                                        </p:cTn>
                                        <p:tgtEl>
                                          <p:spTgt spid="33"/>
                                        </p:tgtEl>
                                        <p:attrNameLst>
                                          <p:attrName>style.visibility</p:attrName>
                                        </p:attrNameLst>
                                      </p:cBhvr>
                                      <p:to>
                                        <p:strVal val="visible"/>
                                      </p:to>
                                    </p:set>
                                    <p:animEffect transition="in" filter="diamond(in)">
                                      <p:cBhvr>
                                        <p:cTn id="24" dur="2000"/>
                                        <p:tgtEl>
                                          <p:spTgt spid="33"/>
                                        </p:tgtEl>
                                      </p:cBhvr>
                                    </p:animEffect>
                                  </p:childTnLst>
                                </p:cTn>
                              </p:par>
                            </p:childTnLst>
                          </p:cTn>
                        </p:par>
                        <p:par>
                          <p:cTn id="25" fill="hold">
                            <p:stCondLst>
                              <p:cond delay="7500"/>
                            </p:stCondLst>
                            <p:childTnLst>
                              <p:par>
                                <p:cTn id="26" presetID="8" presetClass="entr" presetSubtype="16" fill="hold" grpId="0" nodeType="after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diamond(in)">
                                      <p:cBhvr>
                                        <p:cTn id="28" dur="2000"/>
                                        <p:tgtEl>
                                          <p:spTgt spid="16"/>
                                        </p:tgtEl>
                                      </p:cBhvr>
                                    </p:animEffect>
                                  </p:childTnLst>
                                </p:cTn>
                              </p:par>
                              <p:par>
                                <p:cTn id="29" presetID="8" presetClass="entr" presetSubtype="16" fill="hold" nodeType="with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diamond(in)">
                                      <p:cBhvr>
                                        <p:cTn id="31" dur="2000"/>
                                        <p:tgtEl>
                                          <p:spTgt spid="23"/>
                                        </p:tgtEl>
                                      </p:cBhvr>
                                    </p:animEffect>
                                  </p:childTnLst>
                                </p:cTn>
                              </p:par>
                            </p:childTnLst>
                          </p:cTn>
                        </p:par>
                        <p:par>
                          <p:cTn id="32" fill="hold">
                            <p:stCondLst>
                              <p:cond delay="9500"/>
                            </p:stCondLst>
                            <p:childTnLst>
                              <p:par>
                                <p:cTn id="33" presetID="8" presetClass="entr" presetSubtype="16"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diamond(in)">
                                      <p:cBhvr>
                                        <p:cTn id="35" dur="2000"/>
                                        <p:tgtEl>
                                          <p:spTgt spid="8"/>
                                        </p:tgtEl>
                                      </p:cBhvr>
                                    </p:animEffect>
                                  </p:childTnLst>
                                </p:cTn>
                              </p:par>
                              <p:par>
                                <p:cTn id="36" presetID="8" presetClass="entr" presetSubtype="16" fill="hold" nodeType="withEffect">
                                  <p:stCondLst>
                                    <p:cond delay="0"/>
                                  </p:stCondLst>
                                  <p:childTnLst>
                                    <p:set>
                                      <p:cBhvr>
                                        <p:cTn id="37" dur="1" fill="hold">
                                          <p:stCondLst>
                                            <p:cond delay="0"/>
                                          </p:stCondLst>
                                        </p:cTn>
                                        <p:tgtEl>
                                          <p:spTgt spid="34"/>
                                        </p:tgtEl>
                                        <p:attrNameLst>
                                          <p:attrName>style.visibility</p:attrName>
                                        </p:attrNameLst>
                                      </p:cBhvr>
                                      <p:to>
                                        <p:strVal val="visible"/>
                                      </p:to>
                                    </p:set>
                                    <p:animEffect transition="in" filter="diamond(in)">
                                      <p:cBhvr>
                                        <p:cTn id="38" dur="2000"/>
                                        <p:tgtEl>
                                          <p:spTgt spid="34"/>
                                        </p:tgtEl>
                                      </p:cBhvr>
                                    </p:animEffect>
                                  </p:childTnLst>
                                </p:cTn>
                              </p:par>
                            </p:childTnLst>
                          </p:cTn>
                        </p:par>
                        <p:par>
                          <p:cTn id="39" fill="hold">
                            <p:stCondLst>
                              <p:cond delay="11500"/>
                            </p:stCondLst>
                            <p:childTnLst>
                              <p:par>
                                <p:cTn id="40" presetID="8" presetClass="entr" presetSubtype="16" fill="hold" grpId="0" nodeType="after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diamond(in)">
                                      <p:cBhvr>
                                        <p:cTn id="42" dur="2000"/>
                                        <p:tgtEl>
                                          <p:spTgt spid="10"/>
                                        </p:tgtEl>
                                      </p:cBhvr>
                                    </p:animEffect>
                                  </p:childTnLst>
                                </p:cTn>
                              </p:par>
                              <p:par>
                                <p:cTn id="43" presetID="8" presetClass="entr" presetSubtype="16" fill="hold" nodeType="withEffect">
                                  <p:stCondLst>
                                    <p:cond delay="0"/>
                                  </p:stCondLst>
                                  <p:childTnLst>
                                    <p:set>
                                      <p:cBhvr>
                                        <p:cTn id="44" dur="1" fill="hold">
                                          <p:stCondLst>
                                            <p:cond delay="0"/>
                                          </p:stCondLst>
                                        </p:cTn>
                                        <p:tgtEl>
                                          <p:spTgt spid="31"/>
                                        </p:tgtEl>
                                        <p:attrNameLst>
                                          <p:attrName>style.visibility</p:attrName>
                                        </p:attrNameLst>
                                      </p:cBhvr>
                                      <p:to>
                                        <p:strVal val="visible"/>
                                      </p:to>
                                    </p:set>
                                    <p:animEffect transition="in" filter="diamond(in)">
                                      <p:cBhvr>
                                        <p:cTn id="45" dur="2000"/>
                                        <p:tgtEl>
                                          <p:spTgt spid="31"/>
                                        </p:tgtEl>
                                      </p:cBhvr>
                                    </p:animEffect>
                                  </p:childTnLst>
                                </p:cTn>
                              </p:par>
                            </p:childTnLst>
                          </p:cTn>
                        </p:par>
                        <p:par>
                          <p:cTn id="46" fill="hold">
                            <p:stCondLst>
                              <p:cond delay="13500"/>
                            </p:stCondLst>
                            <p:childTnLst>
                              <p:par>
                                <p:cTn id="47" presetID="8" presetClass="entr" presetSubtype="16"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diamond(in)">
                                      <p:cBhvr>
                                        <p:cTn id="49" dur="2000"/>
                                        <p:tgtEl>
                                          <p:spTgt spid="13"/>
                                        </p:tgtEl>
                                      </p:cBhvr>
                                    </p:animEffect>
                                  </p:childTnLst>
                                </p:cTn>
                              </p:par>
                              <p:par>
                                <p:cTn id="50" presetID="8" presetClass="entr" presetSubtype="16" fill="hold" nodeType="with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diamond(in)">
                                      <p:cBhvr>
                                        <p:cTn id="52" dur="2000"/>
                                        <p:tgtEl>
                                          <p:spTgt spid="27"/>
                                        </p:tgtEl>
                                      </p:cBhvr>
                                    </p:animEffect>
                                  </p:childTnLst>
                                </p:cTn>
                              </p:par>
                            </p:childTnLst>
                          </p:cTn>
                        </p:par>
                        <p:par>
                          <p:cTn id="53" fill="hold">
                            <p:stCondLst>
                              <p:cond delay="15500"/>
                            </p:stCondLst>
                            <p:childTnLst>
                              <p:par>
                                <p:cTn id="54" presetID="8" presetClass="entr" presetSubtype="16" fill="hold" grpId="0" nodeType="afterEffect">
                                  <p:stCondLst>
                                    <p:cond delay="0"/>
                                  </p:stCondLst>
                                  <p:childTnLst>
                                    <p:set>
                                      <p:cBhvr>
                                        <p:cTn id="55" dur="1" fill="hold">
                                          <p:stCondLst>
                                            <p:cond delay="0"/>
                                          </p:stCondLst>
                                        </p:cTn>
                                        <p:tgtEl>
                                          <p:spTgt spid="61"/>
                                        </p:tgtEl>
                                        <p:attrNameLst>
                                          <p:attrName>style.visibility</p:attrName>
                                        </p:attrNameLst>
                                      </p:cBhvr>
                                      <p:to>
                                        <p:strVal val="visible"/>
                                      </p:to>
                                    </p:set>
                                    <p:animEffect transition="in" filter="diamond(in)">
                                      <p:cBhvr>
                                        <p:cTn id="56" dur="2000"/>
                                        <p:tgtEl>
                                          <p:spTgt spid="61"/>
                                        </p:tgtEl>
                                      </p:cBhvr>
                                    </p:animEffect>
                                  </p:childTnLst>
                                </p:cTn>
                              </p:par>
                              <p:par>
                                <p:cTn id="57" presetID="8" presetClass="entr" presetSubtype="16" fill="hold" nodeType="with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diamond(in)">
                                      <p:cBhvr>
                                        <p:cTn id="59" dur="2000"/>
                                        <p:tgtEl>
                                          <p:spTgt spid="25"/>
                                        </p:tgtEl>
                                      </p:cBhvr>
                                    </p:animEffect>
                                  </p:childTnLst>
                                </p:cTn>
                              </p:par>
                            </p:childTnLst>
                          </p:cTn>
                        </p:par>
                        <p:par>
                          <p:cTn id="60" fill="hold">
                            <p:stCondLst>
                              <p:cond delay="17500"/>
                            </p:stCondLst>
                            <p:childTnLst>
                              <p:par>
                                <p:cTn id="61" presetID="8" presetClass="entr" presetSubtype="16" fill="hold" grpId="0" nodeType="afterEffect">
                                  <p:stCondLst>
                                    <p:cond delay="0"/>
                                  </p:stCondLst>
                                  <p:childTnLst>
                                    <p:set>
                                      <p:cBhvr>
                                        <p:cTn id="62" dur="1" fill="hold">
                                          <p:stCondLst>
                                            <p:cond delay="0"/>
                                          </p:stCondLst>
                                        </p:cTn>
                                        <p:tgtEl>
                                          <p:spTgt spid="17"/>
                                        </p:tgtEl>
                                        <p:attrNameLst>
                                          <p:attrName>style.visibility</p:attrName>
                                        </p:attrNameLst>
                                      </p:cBhvr>
                                      <p:to>
                                        <p:strVal val="visible"/>
                                      </p:to>
                                    </p:set>
                                    <p:animEffect transition="in" filter="diamond(in)">
                                      <p:cBhvr>
                                        <p:cTn id="63" dur="2000"/>
                                        <p:tgtEl>
                                          <p:spTgt spid="17"/>
                                        </p:tgtEl>
                                      </p:cBhvr>
                                    </p:animEffect>
                                  </p:childTnLst>
                                </p:cTn>
                              </p:par>
                              <p:par>
                                <p:cTn id="64" presetID="8" presetClass="entr" presetSubtype="16" fill="hold" nodeType="withEffect">
                                  <p:stCondLst>
                                    <p:cond delay="0"/>
                                  </p:stCondLst>
                                  <p:childTnLst>
                                    <p:set>
                                      <p:cBhvr>
                                        <p:cTn id="65" dur="1" fill="hold">
                                          <p:stCondLst>
                                            <p:cond delay="0"/>
                                          </p:stCondLst>
                                        </p:cTn>
                                        <p:tgtEl>
                                          <p:spTgt spid="63"/>
                                        </p:tgtEl>
                                        <p:attrNameLst>
                                          <p:attrName>style.visibility</p:attrName>
                                        </p:attrNameLst>
                                      </p:cBhvr>
                                      <p:to>
                                        <p:strVal val="visible"/>
                                      </p:to>
                                    </p:set>
                                    <p:animEffect transition="in" filter="diamond(in)">
                                      <p:cBhvr>
                                        <p:cTn id="66" dur="2000"/>
                                        <p:tgtEl>
                                          <p:spTgt spid="63"/>
                                        </p:tgtEl>
                                      </p:cBhvr>
                                    </p:animEffect>
                                  </p:childTnLst>
                                </p:cTn>
                              </p:par>
                            </p:childTnLst>
                          </p:cTn>
                        </p:par>
                        <p:par>
                          <p:cTn id="67" fill="hold">
                            <p:stCondLst>
                              <p:cond delay="19500"/>
                            </p:stCondLst>
                            <p:childTnLst>
                              <p:par>
                                <p:cTn id="68" presetID="8" presetClass="entr" presetSubtype="16" fill="hold" grpId="0" nodeType="afterEffect">
                                  <p:stCondLst>
                                    <p:cond delay="0"/>
                                  </p:stCondLst>
                                  <p:childTnLst>
                                    <p:set>
                                      <p:cBhvr>
                                        <p:cTn id="69" dur="1" fill="hold">
                                          <p:stCondLst>
                                            <p:cond delay="0"/>
                                          </p:stCondLst>
                                        </p:cTn>
                                        <p:tgtEl>
                                          <p:spTgt spid="12"/>
                                        </p:tgtEl>
                                        <p:attrNameLst>
                                          <p:attrName>style.visibility</p:attrName>
                                        </p:attrNameLst>
                                      </p:cBhvr>
                                      <p:to>
                                        <p:strVal val="visible"/>
                                      </p:to>
                                    </p:set>
                                    <p:animEffect transition="in" filter="diamond(in)">
                                      <p:cBhvr>
                                        <p:cTn id="70" dur="2000"/>
                                        <p:tgtEl>
                                          <p:spTgt spid="12"/>
                                        </p:tgtEl>
                                      </p:cBhvr>
                                    </p:animEffect>
                                  </p:childTnLst>
                                </p:cTn>
                              </p:par>
                              <p:par>
                                <p:cTn id="71" presetID="8" presetClass="entr" presetSubtype="16" fill="hold" nodeType="withEffect">
                                  <p:stCondLst>
                                    <p:cond delay="0"/>
                                  </p:stCondLst>
                                  <p:childTnLst>
                                    <p:set>
                                      <p:cBhvr>
                                        <p:cTn id="72" dur="1" fill="hold">
                                          <p:stCondLst>
                                            <p:cond delay="0"/>
                                          </p:stCondLst>
                                        </p:cTn>
                                        <p:tgtEl>
                                          <p:spTgt spid="21"/>
                                        </p:tgtEl>
                                        <p:attrNameLst>
                                          <p:attrName>style.visibility</p:attrName>
                                        </p:attrNameLst>
                                      </p:cBhvr>
                                      <p:to>
                                        <p:strVal val="visible"/>
                                      </p:to>
                                    </p:set>
                                    <p:animEffect transition="in" filter="diamond(in)">
                                      <p:cBhvr>
                                        <p:cTn id="73"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2" grpId="0" animBg="1"/>
      <p:bldP spid="13" grpId="0" animBg="1"/>
      <p:bldP spid="14" grpId="0" animBg="1"/>
      <p:bldP spid="15" grpId="0" animBg="1"/>
      <p:bldP spid="16" grpId="0" animBg="1"/>
      <p:bldP spid="17" grpId="0" animBg="1"/>
      <p:bldP spid="30" grpId="0" animBg="1"/>
      <p:bldP spid="6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4005388" y="-88"/>
            <a:ext cx="5184576" cy="523220"/>
          </a:xfrm>
          <a:prstGeom prst="rect">
            <a:avLst/>
          </a:prstGeom>
          <a:noFill/>
        </p:spPr>
        <p:txBody>
          <a:bodyPr wrap="square" rtlCol="0">
            <a:spAutoFit/>
          </a:bodyPr>
          <a:lstStyle/>
          <a:p>
            <a:pPr algn="ctr"/>
            <a:r>
              <a:rPr lang="fr-FR" sz="2800" b="1" dirty="0">
                <a:solidFill>
                  <a:srgbClr val="3366FF"/>
                </a:solidFill>
                <a:latin typeface="Microsoft YaHei" pitchFamily="34" charset="-122"/>
                <a:ea typeface="Microsoft YaHei" pitchFamily="34" charset="-122"/>
                <a:cs typeface="+mj-cs"/>
              </a:rPr>
              <a:t>LES RAISONS DU REFUS</a:t>
            </a:r>
          </a:p>
        </p:txBody>
      </p:sp>
      <p:sp>
        <p:nvSpPr>
          <p:cNvPr id="5" name="ZoneTexte 4"/>
          <p:cNvSpPr txBox="1"/>
          <p:nvPr/>
        </p:nvSpPr>
        <p:spPr>
          <a:xfrm>
            <a:off x="332979" y="965621"/>
            <a:ext cx="11446406" cy="5847755"/>
          </a:xfrm>
          <a:prstGeom prst="rect">
            <a:avLst/>
          </a:prstGeom>
          <a:noFill/>
        </p:spPr>
        <p:txBody>
          <a:bodyPr wrap="square" rtlCol="0">
            <a:spAutoFit/>
          </a:bodyPr>
          <a:lstStyle/>
          <a:p>
            <a:r>
              <a:rPr lang="fr-FR" sz="2400" b="1" dirty="0">
                <a:solidFill>
                  <a:srgbClr val="FF0000"/>
                </a:solidFill>
              </a:rPr>
              <a:t>LOI</a:t>
            </a:r>
          </a:p>
          <a:p>
            <a:pPr algn="just"/>
            <a:r>
              <a:rPr lang="fr-FR" b="1" cap="all" dirty="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Contrairement à ce qu’affirme ENEDIS, vous pouvez vous opposer à la pose de ces compteurs</a:t>
            </a:r>
            <a:r>
              <a:rPr lang="fr-FR"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 </a:t>
            </a:r>
            <a:endParaRPr lang="fr-FR" b="1" cap="all" dirty="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endParaRPr>
          </a:p>
          <a:p>
            <a:pPr algn="just"/>
            <a:endParaRPr lang="fr-FR" sz="1600" dirty="0"/>
          </a:p>
          <a:p>
            <a:r>
              <a:rPr lang="fr-FR" sz="2400" b="1" dirty="0" smtClean="0">
                <a:solidFill>
                  <a:srgbClr val="FF0000"/>
                </a:solidFill>
              </a:rPr>
              <a:t>INTRUSION</a:t>
            </a:r>
            <a:endParaRPr lang="fr-FR" sz="2400" b="1" dirty="0">
              <a:solidFill>
                <a:srgbClr val="FF0000"/>
              </a:solidFill>
            </a:endParaRPr>
          </a:p>
          <a:p>
            <a:pPr algn="just"/>
            <a:r>
              <a:rPr lang="fr-FR" b="1" cap="all" dirty="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Ce compteur enregistre, grâce à sa courbe de charge, toutes vos habitudes domestiques.</a:t>
            </a:r>
          </a:p>
          <a:p>
            <a:pPr algn="just"/>
            <a:r>
              <a:rPr lang="fr-FR" b="1" cap="all" dirty="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Ces données sont ensuite transmises à votre fournisseur d’énergie pour des usages commerciaux futurs (sauf accord du client de non consentement spontané).</a:t>
            </a:r>
          </a:p>
          <a:p>
            <a:endParaRPr lang="fr-FR" sz="1400" dirty="0"/>
          </a:p>
          <a:p>
            <a:r>
              <a:rPr lang="fr-FR" sz="2400" b="1" dirty="0">
                <a:solidFill>
                  <a:srgbClr val="FF0000"/>
                </a:solidFill>
              </a:rPr>
              <a:t>NOCIVITE</a:t>
            </a:r>
          </a:p>
          <a:p>
            <a:pPr algn="just"/>
            <a:r>
              <a:rPr lang="fr-FR" b="1" cap="all" dirty="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La technologie CPL (Courant Porteur en Ligne) diffuse en permanence des ondes radiofréquences nocives à la santé et classées cancérigène possibles pour l’homme (catégorie 2B).</a:t>
            </a:r>
          </a:p>
          <a:p>
            <a:endParaRPr lang="fr-FR" sz="1400" dirty="0"/>
          </a:p>
          <a:p>
            <a:r>
              <a:rPr lang="fr-FR" sz="2400" b="1" dirty="0">
                <a:solidFill>
                  <a:srgbClr val="FF0000"/>
                </a:solidFill>
              </a:rPr>
              <a:t>KVA/KWH ?</a:t>
            </a:r>
          </a:p>
          <a:p>
            <a:pPr algn="just"/>
            <a:r>
              <a:rPr lang="fr-FR" b="1" cap="all" dirty="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Le mode de comptage en KVA induit des surfacturations qui peuvent atteindre 25 à 30% selon le type de consommation, sans compter une augmentation du TURPE (taxes diverses</a:t>
            </a:r>
            <a:r>
              <a:rPr lang="fr-FR"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a:t>
            </a:r>
            <a:endParaRPr lang="fr-FR" sz="1400" dirty="0">
              <a:solidFill>
                <a:schemeClr val="accent5">
                  <a:lumMod val="75000"/>
                </a:schemeClr>
              </a:solidFill>
            </a:endParaRPr>
          </a:p>
        </p:txBody>
      </p:sp>
    </p:spTree>
    <p:extLst>
      <p:ext uri="{BB962C8B-B14F-4D97-AF65-F5344CB8AC3E}">
        <p14:creationId xmlns:p14="http://schemas.microsoft.com/office/powerpoint/2010/main" val="846613318"/>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additive="base">
                                        <p:cTn id="7" dur="500" fill="hold"/>
                                        <p:tgtEl>
                                          <p:spTgt spid="5">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5">
                                            <p:txEl>
                                              <p:pRg st="4" end="4"/>
                                            </p:txEl>
                                          </p:spTgt>
                                        </p:tgtEl>
                                        <p:attrNameLst>
                                          <p:attrName>style.visibility</p:attrName>
                                        </p:attrNameLst>
                                      </p:cBhvr>
                                      <p:to>
                                        <p:strVal val="visible"/>
                                      </p:to>
                                    </p:set>
                                    <p:anim calcmode="lin" valueType="num">
                                      <p:cBhvr additive="base">
                                        <p:cTn id="13" dur="500" fill="hold"/>
                                        <p:tgtEl>
                                          <p:spTgt spid="5">
                                            <p:txEl>
                                              <p:pRg st="4" end="4"/>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5">
                                            <p:txEl>
                                              <p:pRg st="4" end="4"/>
                                            </p:txEl>
                                          </p:spTgt>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anim calcmode="lin" valueType="num">
                                      <p:cBhvr additive="base">
                                        <p:cTn id="17" dur="500" fill="hold"/>
                                        <p:tgtEl>
                                          <p:spTgt spid="5">
                                            <p:txEl>
                                              <p:pRg st="5" end="5"/>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5">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nodeType="clickEffect">
                                  <p:stCondLst>
                                    <p:cond delay="0"/>
                                  </p:stCondLst>
                                  <p:childTnLst>
                                    <p:set>
                                      <p:cBhvr>
                                        <p:cTn id="22" dur="1" fill="hold">
                                          <p:stCondLst>
                                            <p:cond delay="0"/>
                                          </p:stCondLst>
                                        </p:cTn>
                                        <p:tgtEl>
                                          <p:spTgt spid="5">
                                            <p:txEl>
                                              <p:pRg st="8" end="8"/>
                                            </p:txEl>
                                          </p:spTgt>
                                        </p:tgtEl>
                                        <p:attrNameLst>
                                          <p:attrName>style.visibility</p:attrName>
                                        </p:attrNameLst>
                                      </p:cBhvr>
                                      <p:to>
                                        <p:strVal val="visible"/>
                                      </p:to>
                                    </p:set>
                                    <p:anim calcmode="lin" valueType="num">
                                      <p:cBhvr additive="base">
                                        <p:cTn id="23" dur="500" fill="hold"/>
                                        <p:tgtEl>
                                          <p:spTgt spid="5">
                                            <p:txEl>
                                              <p:pRg st="8" end="8"/>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5">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nodeType="clickEffect">
                                  <p:stCondLst>
                                    <p:cond delay="0"/>
                                  </p:stCondLst>
                                  <p:childTnLst>
                                    <p:set>
                                      <p:cBhvr>
                                        <p:cTn id="28" dur="1" fill="hold">
                                          <p:stCondLst>
                                            <p:cond delay="0"/>
                                          </p:stCondLst>
                                        </p:cTn>
                                        <p:tgtEl>
                                          <p:spTgt spid="5">
                                            <p:txEl>
                                              <p:pRg st="11" end="11"/>
                                            </p:txEl>
                                          </p:spTgt>
                                        </p:tgtEl>
                                        <p:attrNameLst>
                                          <p:attrName>style.visibility</p:attrName>
                                        </p:attrNameLst>
                                      </p:cBhvr>
                                      <p:to>
                                        <p:strVal val="visible"/>
                                      </p:to>
                                    </p:set>
                                    <p:anim calcmode="lin" valueType="num">
                                      <p:cBhvr additive="base">
                                        <p:cTn id="29" dur="500" fill="hold"/>
                                        <p:tgtEl>
                                          <p:spTgt spid="5">
                                            <p:txEl>
                                              <p:pRg st="11" end="11"/>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5">
                                            <p:txEl>
                                              <p:pRg st="11" end="1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207279" y="1509475"/>
            <a:ext cx="11653685" cy="4439805"/>
          </a:xfrm>
          <a:prstGeom prst="rect">
            <a:avLst/>
          </a:prstGeom>
          <a:noFill/>
        </p:spPr>
        <p:txBody>
          <a:bodyPr wrap="square" rtlCol="0">
            <a:spAutoFit/>
          </a:bodyPr>
          <a:lstStyle/>
          <a:p>
            <a:r>
              <a:rPr lang="fr-FR" sz="2400" b="1" dirty="0" smtClean="0">
                <a:solidFill>
                  <a:srgbClr val="FF0000"/>
                </a:solidFill>
              </a:rPr>
              <a:t>PREJUDICES FINANCIERS</a:t>
            </a:r>
            <a:endParaRPr lang="fr-FR" sz="2400" b="1" dirty="0">
              <a:solidFill>
                <a:srgbClr val="FF0000"/>
              </a:solidFill>
            </a:endParaRPr>
          </a:p>
          <a:p>
            <a:endParaRPr lang="fr-FR" sz="651" dirty="0">
              <a:solidFill>
                <a:srgbClr val="FF0000"/>
              </a:solidFill>
            </a:endParaRPr>
          </a:p>
          <a:p>
            <a:pPr indent="-285750" algn="just">
              <a:buFont typeface="Wingdings" panose="05000000000000000000" pitchFamily="2" charset="2"/>
              <a:buChar char="q"/>
            </a:pPr>
            <a:r>
              <a:rPr lang="fr-FR" b="1" cap="all" dirty="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Gabegie financière 5 à </a:t>
            </a:r>
            <a:r>
              <a:rPr lang="fr-FR"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7,5 </a:t>
            </a:r>
            <a:r>
              <a:rPr lang="fr-FR" b="1" cap="all" dirty="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milliards d’Euros pour 35 millions de compteurs qui fonctionnent </a:t>
            </a:r>
            <a:r>
              <a:rPr lang="fr-FR"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actuellement (estimation de la cour des comptes),</a:t>
            </a:r>
          </a:p>
          <a:p>
            <a:pPr indent="-285750" algn="just">
              <a:buFont typeface="Wingdings" panose="05000000000000000000" pitchFamily="2" charset="2"/>
              <a:buChar char="q"/>
            </a:pPr>
            <a:endParaRPr lang="fr-FR" b="1" cap="all" dirty="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endParaRPr>
          </a:p>
          <a:p>
            <a:pPr indent="-285750" algn="just">
              <a:buFont typeface="Wingdings" panose="05000000000000000000" pitchFamily="2" charset="2"/>
              <a:buChar char="q"/>
            </a:pPr>
            <a:r>
              <a:rPr lang="fr-FR" b="1" cap="all" dirty="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Prétendue gratuité du compteur </a:t>
            </a:r>
            <a:r>
              <a:rPr lang="fr-FR"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(COUT ENVIRON 135 €),</a:t>
            </a:r>
          </a:p>
          <a:p>
            <a:pPr algn="just"/>
            <a:endParaRPr lang="fr-FR" sz="1600" dirty="0" smtClean="0">
              <a:solidFill>
                <a:schemeClr val="accent5">
                  <a:lumMod val="75000"/>
                </a:schemeClr>
              </a:solidFill>
            </a:endParaRPr>
          </a:p>
          <a:p>
            <a:pPr algn="just"/>
            <a:r>
              <a:rPr lang="fr-FR" sz="2400" b="1" dirty="0" smtClean="0">
                <a:solidFill>
                  <a:srgbClr val="FF0000"/>
                </a:solidFill>
              </a:rPr>
              <a:t>RISQUES INDIVIDUELS</a:t>
            </a:r>
          </a:p>
          <a:p>
            <a:pPr algn="just"/>
            <a:endParaRPr lang="fr-FR" sz="1600" dirty="0">
              <a:solidFill>
                <a:schemeClr val="accent5">
                  <a:lumMod val="75000"/>
                </a:schemeClr>
              </a:solidFill>
            </a:endParaRPr>
          </a:p>
          <a:p>
            <a:pPr indent="-285750" algn="just">
              <a:buFont typeface="Wingdings" panose="05000000000000000000" pitchFamily="2" charset="2"/>
              <a:buChar char="q"/>
            </a:pPr>
            <a:r>
              <a:rPr lang="fr-FR"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Risques </a:t>
            </a:r>
            <a:r>
              <a:rPr lang="fr-FR" b="1" cap="all" dirty="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d’incendie et </a:t>
            </a:r>
            <a:r>
              <a:rPr lang="fr-FR"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de coupures </a:t>
            </a:r>
            <a:r>
              <a:rPr lang="fr-FR" b="1" cap="all" dirty="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intempestives</a:t>
            </a:r>
            <a:r>
              <a:rPr lang="fr-FR"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a:t>
            </a:r>
          </a:p>
          <a:p>
            <a:pPr indent="-285750" algn="just">
              <a:buFont typeface="Wingdings" panose="05000000000000000000" pitchFamily="2" charset="2"/>
              <a:buChar char="q"/>
            </a:pPr>
            <a:endParaRPr lang="fr-FR" b="1" cap="all" dirty="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endParaRPr>
          </a:p>
          <a:p>
            <a:pPr indent="-285750" algn="just">
              <a:buFont typeface="Wingdings" panose="05000000000000000000" pitchFamily="2" charset="2"/>
              <a:buChar char="q"/>
            </a:pPr>
            <a:r>
              <a:rPr lang="fr-FR" b="1" cap="all" dirty="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Défaut d’assurances ENEDIS, filiale à 100% d’EDF n’est pas </a:t>
            </a:r>
            <a:r>
              <a:rPr lang="fr-FR"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assurée,</a:t>
            </a:r>
          </a:p>
          <a:p>
            <a:pPr indent="-285750" algn="just">
              <a:buFont typeface="Wingdings" panose="05000000000000000000" pitchFamily="2" charset="2"/>
              <a:buChar char="q"/>
            </a:pPr>
            <a:endParaRPr lang="fr-FR" b="1" cap="all" dirty="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endParaRPr>
          </a:p>
          <a:p>
            <a:pPr indent="-285750" algn="just">
              <a:buFont typeface="Wingdings" panose="05000000000000000000" pitchFamily="2" charset="2"/>
              <a:buChar char="q"/>
            </a:pPr>
            <a:r>
              <a:rPr lang="fr-FR" b="1" cap="all" dirty="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Disfonctionnement avec pannes de vos équipements électriques et électroniques (Perturbations par le CPL).</a:t>
            </a:r>
          </a:p>
          <a:p>
            <a:pPr algn="just"/>
            <a:endParaRPr lang="fr-FR" sz="1600" dirty="0"/>
          </a:p>
        </p:txBody>
      </p:sp>
      <p:sp>
        <p:nvSpPr>
          <p:cNvPr id="7" name="ZoneTexte 6"/>
          <p:cNvSpPr txBox="1"/>
          <p:nvPr/>
        </p:nvSpPr>
        <p:spPr>
          <a:xfrm>
            <a:off x="3645347" y="-88"/>
            <a:ext cx="5184576" cy="523220"/>
          </a:xfrm>
          <a:prstGeom prst="rect">
            <a:avLst/>
          </a:prstGeom>
          <a:noFill/>
        </p:spPr>
        <p:txBody>
          <a:bodyPr wrap="square" rtlCol="0">
            <a:spAutoFit/>
          </a:bodyPr>
          <a:lstStyle/>
          <a:p>
            <a:pPr algn="ctr"/>
            <a:r>
              <a:rPr lang="fr-FR" sz="2800" b="1" dirty="0">
                <a:solidFill>
                  <a:srgbClr val="3366FF"/>
                </a:solidFill>
                <a:latin typeface="Microsoft YaHei" pitchFamily="34" charset="-122"/>
                <a:ea typeface="Microsoft YaHei" pitchFamily="34" charset="-122"/>
                <a:cs typeface="+mj-cs"/>
              </a:rPr>
              <a:t>LES RAISONS DU REFUS</a:t>
            </a:r>
          </a:p>
        </p:txBody>
      </p:sp>
    </p:spTree>
    <p:extLst>
      <p:ext uri="{BB962C8B-B14F-4D97-AF65-F5344CB8AC3E}">
        <p14:creationId xmlns:p14="http://schemas.microsoft.com/office/powerpoint/2010/main" val="494773275"/>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box(in)">
                                      <p:cBhvr>
                                        <p:cTn id="7" dur="500"/>
                                        <p:tgtEl>
                                          <p:spTgt spid="5">
                                            <p:txEl>
                                              <p:pRg st="2" end="2"/>
                                            </p:txEl>
                                          </p:spTgt>
                                        </p:tgtEl>
                                      </p:cBhvr>
                                    </p:animEffect>
                                  </p:childTnLst>
                                </p:cTn>
                              </p:par>
                            </p:childTnLst>
                          </p:cTn>
                        </p:par>
                        <p:par>
                          <p:cTn id="8" fill="hold">
                            <p:stCondLst>
                              <p:cond delay="500"/>
                            </p:stCondLst>
                            <p:childTnLst>
                              <p:par>
                                <p:cTn id="9" presetID="4" presetClass="entr" presetSubtype="16" fill="hold" nodeType="after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animEffect transition="in" filter="box(in)">
                                      <p:cBhvr>
                                        <p:cTn id="11" dur="500"/>
                                        <p:tgtEl>
                                          <p:spTgt spid="5">
                                            <p:txEl>
                                              <p:pRg st="4" end="4"/>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4" presetClass="entr" presetSubtype="16" fill="hold" nodeType="clickEffect">
                                  <p:stCondLst>
                                    <p:cond delay="0"/>
                                  </p:stCondLst>
                                  <p:childTnLst>
                                    <p:set>
                                      <p:cBhvr>
                                        <p:cTn id="15" dur="1" fill="hold">
                                          <p:stCondLst>
                                            <p:cond delay="0"/>
                                          </p:stCondLst>
                                        </p:cTn>
                                        <p:tgtEl>
                                          <p:spTgt spid="5">
                                            <p:txEl>
                                              <p:pRg st="8" end="8"/>
                                            </p:txEl>
                                          </p:spTgt>
                                        </p:tgtEl>
                                        <p:attrNameLst>
                                          <p:attrName>style.visibility</p:attrName>
                                        </p:attrNameLst>
                                      </p:cBhvr>
                                      <p:to>
                                        <p:strVal val="visible"/>
                                      </p:to>
                                    </p:set>
                                    <p:animEffect transition="in" filter="box(in)">
                                      <p:cBhvr>
                                        <p:cTn id="16" dur="500"/>
                                        <p:tgtEl>
                                          <p:spTgt spid="5">
                                            <p:txEl>
                                              <p:pRg st="8" end="8"/>
                                            </p:txEl>
                                          </p:spTgt>
                                        </p:tgtEl>
                                      </p:cBhvr>
                                    </p:animEffect>
                                  </p:childTnLst>
                                </p:cTn>
                              </p:par>
                            </p:childTnLst>
                          </p:cTn>
                        </p:par>
                        <p:par>
                          <p:cTn id="17" fill="hold">
                            <p:stCondLst>
                              <p:cond delay="500"/>
                            </p:stCondLst>
                            <p:childTnLst>
                              <p:par>
                                <p:cTn id="18" presetID="4" presetClass="entr" presetSubtype="16" fill="hold" nodeType="afterEffect">
                                  <p:stCondLst>
                                    <p:cond delay="0"/>
                                  </p:stCondLst>
                                  <p:childTnLst>
                                    <p:set>
                                      <p:cBhvr>
                                        <p:cTn id="19" dur="1" fill="hold">
                                          <p:stCondLst>
                                            <p:cond delay="0"/>
                                          </p:stCondLst>
                                        </p:cTn>
                                        <p:tgtEl>
                                          <p:spTgt spid="5">
                                            <p:txEl>
                                              <p:pRg st="10" end="10"/>
                                            </p:txEl>
                                          </p:spTgt>
                                        </p:tgtEl>
                                        <p:attrNameLst>
                                          <p:attrName>style.visibility</p:attrName>
                                        </p:attrNameLst>
                                      </p:cBhvr>
                                      <p:to>
                                        <p:strVal val="visible"/>
                                      </p:to>
                                    </p:set>
                                    <p:animEffect transition="in" filter="box(in)">
                                      <p:cBhvr>
                                        <p:cTn id="20" dur="500"/>
                                        <p:tgtEl>
                                          <p:spTgt spid="5">
                                            <p:txEl>
                                              <p:pRg st="10" end="10"/>
                                            </p:txEl>
                                          </p:spTgt>
                                        </p:tgtEl>
                                      </p:cBhvr>
                                    </p:animEffect>
                                  </p:childTnLst>
                                </p:cTn>
                              </p:par>
                            </p:childTnLst>
                          </p:cTn>
                        </p:par>
                        <p:par>
                          <p:cTn id="21" fill="hold">
                            <p:stCondLst>
                              <p:cond delay="1000"/>
                            </p:stCondLst>
                            <p:childTnLst>
                              <p:par>
                                <p:cTn id="22" presetID="4" presetClass="entr" presetSubtype="16" fill="hold" nodeType="afterEffect">
                                  <p:stCondLst>
                                    <p:cond delay="0"/>
                                  </p:stCondLst>
                                  <p:childTnLst>
                                    <p:set>
                                      <p:cBhvr>
                                        <p:cTn id="23" dur="1" fill="hold">
                                          <p:stCondLst>
                                            <p:cond delay="0"/>
                                          </p:stCondLst>
                                        </p:cTn>
                                        <p:tgtEl>
                                          <p:spTgt spid="5">
                                            <p:txEl>
                                              <p:pRg st="12" end="12"/>
                                            </p:txEl>
                                          </p:spTgt>
                                        </p:tgtEl>
                                        <p:attrNameLst>
                                          <p:attrName>style.visibility</p:attrName>
                                        </p:attrNameLst>
                                      </p:cBhvr>
                                      <p:to>
                                        <p:strVal val="visible"/>
                                      </p:to>
                                    </p:set>
                                    <p:animEffect transition="in" filter="box(in)">
                                      <p:cBhvr>
                                        <p:cTn id="24" dur="500"/>
                                        <p:tgtEl>
                                          <p:spTgt spid="5">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ZoneTexte 17"/>
          <p:cNvSpPr txBox="1"/>
          <p:nvPr/>
        </p:nvSpPr>
        <p:spPr>
          <a:xfrm>
            <a:off x="332979" y="1066085"/>
            <a:ext cx="11653685" cy="4093428"/>
          </a:xfrm>
          <a:prstGeom prst="rect">
            <a:avLst/>
          </a:prstGeom>
          <a:noFill/>
        </p:spPr>
        <p:txBody>
          <a:bodyPr wrap="square" rtlCol="0">
            <a:spAutoFit/>
          </a:bodyPr>
          <a:lstStyle/>
          <a:p>
            <a:endParaRPr lang="fr-FR"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endParaRPr>
          </a:p>
          <a:p>
            <a:pPr marL="285750" indent="-285750">
              <a:buFont typeface="Wingdings" panose="05000000000000000000" pitchFamily="2" charset="2"/>
              <a:buChar char="q"/>
            </a:pPr>
            <a:r>
              <a:rPr lang="fr-FR" sz="2800" b="1" cap="all"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 </a:t>
            </a:r>
            <a:r>
              <a:rPr lang="fr-FR" sz="28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Droit </a:t>
            </a:r>
            <a:r>
              <a:rPr lang="fr-FR" sz="2800" b="1" cap="all" dirty="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de chacun du respect </a:t>
            </a:r>
            <a:r>
              <a:rPr lang="fr-FR" sz="28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du libre choix,</a:t>
            </a:r>
          </a:p>
          <a:p>
            <a:pPr marL="285750" indent="-285750">
              <a:buFont typeface="Wingdings" panose="05000000000000000000" pitchFamily="2" charset="2"/>
              <a:buChar char="q"/>
            </a:pPr>
            <a:endParaRPr lang="fr-FR" sz="28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endParaRPr>
          </a:p>
          <a:p>
            <a:pPr marL="285750" indent="-285750">
              <a:buFont typeface="Wingdings" panose="05000000000000000000" pitchFamily="2" charset="2"/>
              <a:buChar char="q"/>
            </a:pPr>
            <a:r>
              <a:rPr lang="fr-FR" sz="28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 Interdire l’accès à la propriété privée,</a:t>
            </a:r>
          </a:p>
          <a:p>
            <a:pPr marL="285750" indent="-285750">
              <a:buFont typeface="Wingdings" panose="05000000000000000000" pitchFamily="2" charset="2"/>
              <a:buChar char="q"/>
            </a:pPr>
            <a:endParaRPr lang="fr-FR" sz="2800" b="1" cap="all" dirty="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endParaRPr>
          </a:p>
          <a:p>
            <a:pPr marL="285750" indent="-285750">
              <a:buFont typeface="Wingdings" panose="05000000000000000000" pitchFamily="2" charset="2"/>
              <a:buChar char="q"/>
            </a:pPr>
            <a:r>
              <a:rPr lang="fr-FR" sz="2800" b="1" cap="all" dirty="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Notification de Refus de pose par voie d’huissier</a:t>
            </a:r>
            <a:r>
              <a:rPr lang="fr-FR" sz="28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a:t>
            </a:r>
          </a:p>
          <a:p>
            <a:pPr marL="285750" indent="-285750">
              <a:buFont typeface="Wingdings" panose="05000000000000000000" pitchFamily="2" charset="2"/>
              <a:buChar char="q"/>
            </a:pPr>
            <a:endParaRPr lang="fr-FR" sz="2800" b="1" cap="all" dirty="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endParaRPr>
          </a:p>
          <a:p>
            <a:pPr marL="285750" indent="-285750">
              <a:buFont typeface="Wingdings" panose="05000000000000000000" pitchFamily="2" charset="2"/>
              <a:buChar char="q"/>
            </a:pPr>
            <a:r>
              <a:rPr lang="fr-FR" sz="2800" b="1" cap="all" dirty="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Refus de modification unilatérale du contrat (code du Commerce</a:t>
            </a:r>
            <a:r>
              <a:rPr lang="fr-FR" sz="28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a:t>
            </a:r>
            <a:endParaRPr lang="fr-FR" sz="2800" b="1" cap="all" dirty="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endParaRPr>
          </a:p>
          <a:p>
            <a:endParaRPr lang="fr-FR" sz="1800" dirty="0"/>
          </a:p>
        </p:txBody>
      </p:sp>
      <p:sp>
        <p:nvSpPr>
          <p:cNvPr id="19" name="ZoneTexte 18"/>
          <p:cNvSpPr txBox="1"/>
          <p:nvPr/>
        </p:nvSpPr>
        <p:spPr>
          <a:xfrm>
            <a:off x="3861371" y="25460"/>
            <a:ext cx="4104456" cy="523220"/>
          </a:xfrm>
          <a:prstGeom prst="rect">
            <a:avLst/>
          </a:prstGeom>
          <a:noFill/>
        </p:spPr>
        <p:txBody>
          <a:bodyPr wrap="square" rtlCol="0">
            <a:spAutoFit/>
          </a:bodyPr>
          <a:lstStyle/>
          <a:p>
            <a:pPr algn="ctr"/>
            <a:r>
              <a:rPr lang="fr-FR" sz="2800" b="1" dirty="0">
                <a:solidFill>
                  <a:srgbClr val="3366FF"/>
                </a:solidFill>
                <a:latin typeface="Microsoft YaHei" pitchFamily="34" charset="-122"/>
                <a:ea typeface="Microsoft YaHei" pitchFamily="34" charset="-122"/>
                <a:cs typeface="+mj-cs"/>
              </a:rPr>
              <a:t>LES </a:t>
            </a:r>
            <a:r>
              <a:rPr lang="fr-FR" sz="2800" b="1" dirty="0" smtClean="0">
                <a:solidFill>
                  <a:srgbClr val="3366FF"/>
                </a:solidFill>
                <a:latin typeface="Microsoft YaHei" pitchFamily="34" charset="-122"/>
                <a:ea typeface="Microsoft YaHei" pitchFamily="34" charset="-122"/>
                <a:cs typeface="+mj-cs"/>
              </a:rPr>
              <a:t>SOLUTIONS</a:t>
            </a:r>
            <a:endParaRPr lang="fr-FR" sz="2800" b="1" dirty="0">
              <a:solidFill>
                <a:srgbClr val="3366FF"/>
              </a:solidFill>
              <a:latin typeface="Microsoft YaHei" pitchFamily="34" charset="-122"/>
              <a:ea typeface="Microsoft YaHei" pitchFamily="34" charset="-122"/>
              <a:cs typeface="+mj-cs"/>
            </a:endParaRPr>
          </a:p>
        </p:txBody>
      </p:sp>
    </p:spTree>
    <p:extLst>
      <p:ext uri="{BB962C8B-B14F-4D97-AF65-F5344CB8AC3E}">
        <p14:creationId xmlns:p14="http://schemas.microsoft.com/office/powerpoint/2010/main" val="3198176989"/>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ZoneTexte 18"/>
          <p:cNvSpPr txBox="1"/>
          <p:nvPr/>
        </p:nvSpPr>
        <p:spPr>
          <a:xfrm>
            <a:off x="909043" y="-2710"/>
            <a:ext cx="11134178" cy="1446550"/>
          </a:xfrm>
          <a:prstGeom prst="rect">
            <a:avLst/>
          </a:prstGeom>
          <a:noFill/>
        </p:spPr>
        <p:txBody>
          <a:bodyPr wrap="square" rtlCol="0">
            <a:spAutoFit/>
          </a:bodyPr>
          <a:lstStyle/>
          <a:p>
            <a:pPr algn="ctr"/>
            <a:r>
              <a:rPr lang="fr-FR" sz="2800" b="1" dirty="0" smtClean="0">
                <a:solidFill>
                  <a:srgbClr val="3366FF"/>
                </a:solidFill>
                <a:latin typeface="Microsoft YaHei" pitchFamily="34" charset="-122"/>
                <a:ea typeface="Microsoft YaHei" pitchFamily="34" charset="-122"/>
                <a:cs typeface="+mj-cs"/>
              </a:rPr>
              <a:t>CE QUE DIT LA LOI ?</a:t>
            </a:r>
          </a:p>
          <a:p>
            <a:pPr algn="ctr"/>
            <a:endParaRPr lang="fr-FR" sz="2800" b="1" cap="all" dirty="0" smtClean="0">
              <a:solidFill>
                <a:srgbClr val="FF0000"/>
              </a:solidFill>
              <a:effectLst>
                <a:reflection blurRad="12700" stA="48000" endA="300" endPos="55000" dir="5400000" sy="-90000" algn="bl" rotWithShape="0"/>
              </a:effectLst>
              <a:latin typeface="Microsoft YaHei" pitchFamily="34" charset="-122"/>
              <a:ea typeface="Microsoft YaHei" pitchFamily="34" charset="-122"/>
              <a:cs typeface="+mj-cs"/>
            </a:endParaRPr>
          </a:p>
          <a:p>
            <a:pPr algn="ctr"/>
            <a:r>
              <a:rPr lang="fr-FR" sz="2800" b="1" cap="all" dirty="0" smtClean="0">
                <a:solidFill>
                  <a:srgbClr val="FF0000"/>
                </a:solidFill>
                <a:effectLst>
                  <a:reflection blurRad="12700" stA="48000" endA="300" endPos="55000" dir="5400000" sy="-90000" algn="bl" rotWithShape="0"/>
                </a:effectLst>
                <a:latin typeface="Microsoft YaHei" pitchFamily="34" charset="-122"/>
                <a:ea typeface="Microsoft YaHei" pitchFamily="34" charset="-122"/>
              </a:rPr>
              <a:t>Une recommandation n’est pas une obligation </a:t>
            </a:r>
            <a:r>
              <a:rPr lang="fr-FR" sz="3200" b="1" cap="all" dirty="0" smtClean="0">
                <a:solidFill>
                  <a:srgbClr val="FF0000"/>
                </a:solidFill>
                <a:effectLst>
                  <a:reflection blurRad="12700" stA="48000" endA="300" endPos="55000" dir="5400000" sy="-90000" algn="bl" rotWithShape="0"/>
                </a:effectLst>
                <a:latin typeface="Microsoft YaHei" pitchFamily="34" charset="-122"/>
                <a:ea typeface="Microsoft YaHei" pitchFamily="34" charset="-122"/>
              </a:rPr>
              <a:t>!!</a:t>
            </a:r>
            <a:endParaRPr lang="fr-FR" sz="2800" b="1" cap="all" dirty="0">
              <a:solidFill>
                <a:srgbClr val="FF0000"/>
              </a:solidFill>
              <a:effectLst>
                <a:reflection blurRad="12700" stA="48000" endA="300" endPos="55000" dir="5400000" sy="-90000" algn="bl" rotWithShape="0"/>
              </a:effectLst>
              <a:latin typeface="Microsoft YaHei" pitchFamily="34" charset="-122"/>
              <a:ea typeface="Microsoft YaHei" pitchFamily="34" charset="-122"/>
              <a:cs typeface="+mj-cs"/>
            </a:endParaRPr>
          </a:p>
        </p:txBody>
      </p:sp>
      <p:sp>
        <p:nvSpPr>
          <p:cNvPr id="7" name="Rectangle 6"/>
          <p:cNvSpPr/>
          <p:nvPr/>
        </p:nvSpPr>
        <p:spPr>
          <a:xfrm>
            <a:off x="72008" y="2244928"/>
            <a:ext cx="11998275" cy="4031873"/>
          </a:xfrm>
          <a:prstGeom prst="rect">
            <a:avLst/>
          </a:prstGeom>
        </p:spPr>
        <p:txBody>
          <a:bodyPr wrap="square">
            <a:spAutoFit/>
          </a:bodyPr>
          <a:lstStyle/>
          <a:p>
            <a:r>
              <a:rPr lang="fr-FR" sz="28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rPr>
              <a:t> </a:t>
            </a:r>
            <a:r>
              <a:rPr lang="fr-FR" sz="20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rPr>
              <a:t>DIRECTIVE 2009/72/CE DU PARLEMENT EUROPÉEN ET DU CONSEIL du 13 juillet 2009 </a:t>
            </a:r>
            <a:endParaRPr lang="fr-FR" sz="28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endParaRPr>
          </a:p>
          <a:p>
            <a:r>
              <a:rPr lang="fr-FR" sz="2000" b="1" i="1" dirty="0" smtClean="0">
                <a:solidFill>
                  <a:srgbClr val="0070C0"/>
                </a:solidFill>
              </a:rPr>
              <a:t>concernant des règles communes pour le marché intérieur de l’électricité et abrogeant la directive 2003/54/CE</a:t>
            </a:r>
            <a:r>
              <a:rPr lang="fr-FR" sz="2000" i="1" dirty="0" smtClean="0">
                <a:solidFill>
                  <a:srgbClr val="0070C0"/>
                </a:solidFill>
              </a:rPr>
              <a:t>, </a:t>
            </a:r>
          </a:p>
          <a:p>
            <a:pPr algn="just"/>
            <a:endParaRPr lang="fr-FR" sz="2000" i="1" dirty="0" smtClean="0">
              <a:solidFill>
                <a:srgbClr val="0070C0"/>
              </a:solidFill>
            </a:endParaRPr>
          </a:p>
          <a:p>
            <a:pPr algn="just"/>
            <a:r>
              <a:rPr lang="fr-FR" sz="2000" i="1" dirty="0" smtClean="0">
                <a:solidFill>
                  <a:srgbClr val="0070C0"/>
                </a:solidFill>
              </a:rPr>
              <a:t>il est en effet écrit :</a:t>
            </a:r>
            <a:endParaRPr lang="fr-FR" sz="2000" dirty="0" smtClean="0">
              <a:solidFill>
                <a:srgbClr val="0070C0"/>
              </a:solidFill>
            </a:endParaRPr>
          </a:p>
          <a:p>
            <a:pPr algn="just"/>
            <a:endParaRPr lang="fr-FR" sz="2000" b="1" i="1" dirty="0" smtClean="0">
              <a:solidFill>
                <a:srgbClr val="0070C0"/>
              </a:solidFill>
            </a:endParaRPr>
          </a:p>
          <a:p>
            <a:pPr algn="just"/>
            <a:r>
              <a:rPr lang="fr-FR" sz="2000" b="1" i="1" dirty="0" smtClean="0">
                <a:solidFill>
                  <a:srgbClr val="0070C0"/>
                </a:solidFill>
              </a:rPr>
              <a:t>Afin de promouvoir l’efficacité énergétique, les États membres ou, si un État membre le prévoit, l’autorité de régulation,  </a:t>
            </a:r>
            <a:r>
              <a:rPr lang="fr-FR" sz="2000" b="1" i="1" u="sng" dirty="0" smtClean="0">
                <a:solidFill>
                  <a:srgbClr val="FF0000"/>
                </a:solidFill>
              </a:rPr>
              <a:t>recommandent </a:t>
            </a:r>
            <a:r>
              <a:rPr lang="fr-FR" sz="2000" b="1" i="1" dirty="0" smtClean="0">
                <a:solidFill>
                  <a:srgbClr val="0070C0"/>
                </a:solidFill>
              </a:rPr>
              <a:t>vivement aux entreprises d’électricité d’optimiser l’utilisation de l’électricité, </a:t>
            </a:r>
            <a:r>
              <a:rPr lang="fr-FR" sz="2000" b="1" i="1" u="sng" dirty="0" smtClean="0">
                <a:solidFill>
                  <a:srgbClr val="FF0000"/>
                </a:solidFill>
              </a:rPr>
              <a:t>par exemple en proposant des services de gestion de l’énergie</a:t>
            </a:r>
            <a:r>
              <a:rPr lang="fr-FR" sz="2000" b="1" i="1" dirty="0" smtClean="0">
                <a:solidFill>
                  <a:srgbClr val="0070C0"/>
                </a:solidFill>
              </a:rPr>
              <a:t>, en élaborant des formules tarifaires novatrices ou, le cas échéant, en introduisant des systèmes de mesure ou des réseaux intelligents.</a:t>
            </a:r>
            <a:endParaRPr lang="fr-FR" sz="2000" dirty="0" smtClean="0">
              <a:solidFill>
                <a:srgbClr val="0070C0"/>
              </a:solidFill>
            </a:endParaRPr>
          </a:p>
          <a:p>
            <a:endParaRPr lang="fr-FR" sz="2800" dirty="0"/>
          </a:p>
        </p:txBody>
      </p:sp>
      <p:pic>
        <p:nvPicPr>
          <p:cNvPr id="8" name="Picture 2" descr="G:\BACK-UP_DOCUMENTS_060917\COLLECTIF-RD-POINT\DESSINS\eu2.gif"/>
          <p:cNvPicPr>
            <a:picLocks noChangeAspect="1" noChangeArrowheads="1" noCrop="1"/>
          </p:cNvPicPr>
          <p:nvPr/>
        </p:nvPicPr>
        <p:blipFill>
          <a:blip r:embed="rId2" cstate="screen"/>
          <a:srcRect/>
          <a:stretch>
            <a:fillRect/>
          </a:stretch>
        </p:blipFill>
        <p:spPr bwMode="auto">
          <a:xfrm>
            <a:off x="10891094" y="0"/>
            <a:ext cx="1296144" cy="818617"/>
          </a:xfrm>
          <a:prstGeom prst="rect">
            <a:avLst/>
          </a:prstGeom>
          <a:noFill/>
        </p:spPr>
      </p:pic>
    </p:spTree>
    <p:extLst>
      <p:ext uri="{BB962C8B-B14F-4D97-AF65-F5344CB8AC3E}">
        <p14:creationId xmlns:p14="http://schemas.microsoft.com/office/powerpoint/2010/main" val="3198176989"/>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xEl>
                                              <p:pRg st="5" end="5"/>
                                            </p:txEl>
                                          </p:spTgt>
                                        </p:tgtEl>
                                        <p:attrNameLst>
                                          <p:attrName>style.visibility</p:attrName>
                                        </p:attrNameLst>
                                      </p:cBhvr>
                                      <p:to>
                                        <p:strVal val="visible"/>
                                      </p:to>
                                    </p:set>
                                    <p:animEffect transition="in" filter="blinds(horizontal)">
                                      <p:cBhvr>
                                        <p:cTn id="7" dur="1000"/>
                                        <p:tgtEl>
                                          <p:spTgt spid="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ZoneTexte 18"/>
          <p:cNvSpPr txBox="1"/>
          <p:nvPr/>
        </p:nvSpPr>
        <p:spPr>
          <a:xfrm>
            <a:off x="909043" y="-13736"/>
            <a:ext cx="11134178" cy="1446550"/>
          </a:xfrm>
          <a:prstGeom prst="rect">
            <a:avLst/>
          </a:prstGeom>
          <a:noFill/>
        </p:spPr>
        <p:txBody>
          <a:bodyPr wrap="square" rtlCol="0">
            <a:spAutoFit/>
          </a:bodyPr>
          <a:lstStyle/>
          <a:p>
            <a:pPr algn="ctr"/>
            <a:r>
              <a:rPr lang="fr-FR" sz="2800" b="1" dirty="0" smtClean="0">
                <a:solidFill>
                  <a:srgbClr val="3366FF"/>
                </a:solidFill>
                <a:latin typeface="Microsoft YaHei" pitchFamily="34" charset="-122"/>
                <a:ea typeface="Microsoft YaHei" pitchFamily="34" charset="-122"/>
                <a:cs typeface="+mj-cs"/>
              </a:rPr>
              <a:t>CE QUE DIT LA LOI ?</a:t>
            </a:r>
          </a:p>
          <a:p>
            <a:pPr algn="ctr"/>
            <a:endParaRPr lang="fr-FR" sz="2800" b="1" cap="all" dirty="0" smtClean="0">
              <a:solidFill>
                <a:srgbClr val="FF0000"/>
              </a:solidFill>
              <a:effectLst>
                <a:reflection blurRad="12700" stA="48000" endA="300" endPos="55000" dir="5400000" sy="-90000" algn="bl" rotWithShape="0"/>
              </a:effectLst>
              <a:latin typeface="Microsoft YaHei" pitchFamily="34" charset="-122"/>
              <a:ea typeface="Microsoft YaHei" pitchFamily="34" charset="-122"/>
              <a:cs typeface="+mj-cs"/>
            </a:endParaRPr>
          </a:p>
          <a:p>
            <a:pPr algn="ctr"/>
            <a:r>
              <a:rPr lang="fr-FR" sz="2800" b="1" cap="all" dirty="0" smtClean="0">
                <a:solidFill>
                  <a:srgbClr val="FF0000"/>
                </a:solidFill>
                <a:effectLst>
                  <a:reflection blurRad="12700" stA="48000" endA="300" endPos="55000" dir="5400000" sy="-90000" algn="bl" rotWithShape="0"/>
                </a:effectLst>
                <a:latin typeface="Microsoft YaHei" pitchFamily="34" charset="-122"/>
                <a:ea typeface="Microsoft YaHei" pitchFamily="34" charset="-122"/>
              </a:rPr>
              <a:t>pas D’obligation NON PLUS  DANS CET ARTICLE </a:t>
            </a:r>
            <a:r>
              <a:rPr lang="fr-FR" sz="3200" b="1" cap="all" dirty="0" smtClean="0">
                <a:solidFill>
                  <a:srgbClr val="FF0000"/>
                </a:solidFill>
                <a:effectLst>
                  <a:reflection blurRad="12700" stA="48000" endA="300" endPos="55000" dir="5400000" sy="-90000" algn="bl" rotWithShape="0"/>
                </a:effectLst>
                <a:latin typeface="Microsoft YaHei" pitchFamily="34" charset="-122"/>
                <a:ea typeface="Microsoft YaHei" pitchFamily="34" charset="-122"/>
              </a:rPr>
              <a:t>!!</a:t>
            </a:r>
            <a:endParaRPr lang="fr-FR" sz="2800" b="1" cap="all" dirty="0">
              <a:solidFill>
                <a:srgbClr val="FF0000"/>
              </a:solidFill>
              <a:effectLst>
                <a:reflection blurRad="12700" stA="48000" endA="300" endPos="55000" dir="5400000" sy="-90000" algn="bl" rotWithShape="0"/>
              </a:effectLst>
              <a:latin typeface="Microsoft YaHei" pitchFamily="34" charset="-122"/>
              <a:ea typeface="Microsoft YaHei" pitchFamily="34" charset="-122"/>
              <a:cs typeface="+mj-cs"/>
            </a:endParaRPr>
          </a:p>
        </p:txBody>
      </p:sp>
      <p:sp>
        <p:nvSpPr>
          <p:cNvPr id="7" name="Rectangle 6"/>
          <p:cNvSpPr/>
          <p:nvPr/>
        </p:nvSpPr>
        <p:spPr>
          <a:xfrm>
            <a:off x="72008" y="2244928"/>
            <a:ext cx="11998275" cy="3293209"/>
          </a:xfrm>
          <a:prstGeom prst="rect">
            <a:avLst/>
          </a:prstGeom>
        </p:spPr>
        <p:txBody>
          <a:bodyPr wrap="square">
            <a:spAutoFit/>
          </a:bodyPr>
          <a:lstStyle/>
          <a:p>
            <a:r>
              <a:rPr lang="fr-FR" sz="28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rPr>
              <a:t> </a:t>
            </a:r>
            <a:r>
              <a:rPr lang="fr-FR" sz="20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rPr>
              <a:t>DIRECTIVE 2006/32/CE DU PARLEMENT EUROPÉEN du 05 avril 2006</a:t>
            </a:r>
            <a:endParaRPr lang="fr-FR" sz="28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endParaRPr>
          </a:p>
          <a:p>
            <a:endParaRPr lang="fr-FR" sz="2000" b="1" i="1" dirty="0" smtClean="0">
              <a:solidFill>
                <a:srgbClr val="0070C0"/>
              </a:solidFill>
            </a:endParaRPr>
          </a:p>
          <a:p>
            <a:r>
              <a:rPr lang="fr-FR" sz="2000" b="1" i="1" dirty="0" smtClean="0">
                <a:solidFill>
                  <a:srgbClr val="0070C0"/>
                </a:solidFill>
              </a:rPr>
              <a:t>Article 13 alinéa 1 de la Directive 2006/32/CE du 05 avril 2006: </a:t>
            </a:r>
          </a:p>
          <a:p>
            <a:endParaRPr lang="fr-FR" sz="2000" b="1" i="1" dirty="0" smtClean="0">
              <a:solidFill>
                <a:srgbClr val="0070C0"/>
              </a:solidFill>
            </a:endParaRPr>
          </a:p>
          <a:p>
            <a:pPr algn="just"/>
            <a:r>
              <a:rPr lang="fr-FR" sz="2000" b="1" i="1" dirty="0" smtClean="0">
                <a:solidFill>
                  <a:srgbClr val="0070C0"/>
                </a:solidFill>
              </a:rPr>
              <a:t>Les États membres </a:t>
            </a:r>
            <a:r>
              <a:rPr lang="fr-FR" sz="2000" b="1" i="1" u="sng" dirty="0" smtClean="0">
                <a:solidFill>
                  <a:srgbClr val="FF0000"/>
                </a:solidFill>
              </a:rPr>
              <a:t>veillent</a:t>
            </a:r>
            <a:r>
              <a:rPr lang="fr-FR" sz="2000" b="1" i="1" u="sng" dirty="0" smtClean="0">
                <a:solidFill>
                  <a:srgbClr val="0070C0"/>
                </a:solidFill>
              </a:rPr>
              <a:t> </a:t>
            </a:r>
            <a:r>
              <a:rPr lang="fr-FR" sz="2000" b="1" i="1" dirty="0" smtClean="0">
                <a:solidFill>
                  <a:srgbClr val="0070C0"/>
                </a:solidFill>
              </a:rPr>
              <a:t>à ce que dans la mesure où cela est </a:t>
            </a:r>
            <a:r>
              <a:rPr lang="fr-FR" sz="2000" b="1" i="1" u="sng" dirty="0" smtClean="0">
                <a:solidFill>
                  <a:srgbClr val="FF0000"/>
                </a:solidFill>
              </a:rPr>
              <a:t>techniquement possible, financièrement raisonnable et proportionné compte tenu des économies d'énergie potentielles</a:t>
            </a:r>
            <a:r>
              <a:rPr lang="fr-FR" sz="2000" b="1" i="1" dirty="0" smtClean="0">
                <a:solidFill>
                  <a:srgbClr val="FF0000"/>
                </a:solidFill>
              </a:rPr>
              <a:t>, </a:t>
            </a:r>
            <a:r>
              <a:rPr lang="fr-FR" sz="2000" b="1" i="1" dirty="0" smtClean="0">
                <a:solidFill>
                  <a:srgbClr val="0070C0"/>
                </a:solidFill>
              </a:rPr>
              <a:t>les clients finals dans les domaines de l'électricité, du gaz naturel, du chauffage et/ou du refroidissement urbain(s) et de la production d'eau chaude à usage domestique reçoivent à un prix concurrentiel des compteurs individuels qui mesurent avec précision leur consommation effective et qui fournissent des </a:t>
            </a:r>
            <a:r>
              <a:rPr lang="fr-FR" sz="2000" b="1" i="1" u="sng" dirty="0" smtClean="0">
                <a:solidFill>
                  <a:srgbClr val="FF0000"/>
                </a:solidFill>
              </a:rPr>
              <a:t>informations sur le moment où l'énergie a été utilisée. </a:t>
            </a:r>
            <a:endParaRPr lang="fr-FR" sz="2800" u="sng" dirty="0">
              <a:solidFill>
                <a:srgbClr val="FF0000"/>
              </a:solidFill>
            </a:endParaRPr>
          </a:p>
        </p:txBody>
      </p:sp>
      <p:sp>
        <p:nvSpPr>
          <p:cNvPr id="10" name="Rectangle 4"/>
          <p:cNvSpPr>
            <a:spLocks noChangeArrowheads="1"/>
          </p:cNvSpPr>
          <p:nvPr/>
        </p:nvSpPr>
        <p:spPr bwMode="auto">
          <a:xfrm>
            <a:off x="260971" y="6021288"/>
            <a:ext cx="11516780" cy="648072"/>
          </a:xfrm>
          <a:prstGeom prst="rect">
            <a:avLst/>
          </a:prstGeom>
          <a:noFill/>
          <a:ln w="15875">
            <a:solidFill>
              <a:srgbClr val="0066FF"/>
            </a:solidFill>
            <a:miter lim="800000"/>
            <a:headEnd/>
            <a:tailEnd/>
          </a:ln>
        </p:spPr>
        <p:txBody>
          <a:bodyPr anchor="ctr"/>
          <a:lstStyle/>
          <a:p>
            <a:pPr algn="just" eaLnBrk="0" hangingPunct="0"/>
            <a:r>
              <a:rPr lang="fr-FR" b="1" i="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Nota : UNE majorité des compteurs sont situés à l’extérieur des locaux où ils pourraient être consultables !!</a:t>
            </a:r>
            <a:endParaRPr lang="fr-FR" sz="2800" b="1" i="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endParaRPr>
          </a:p>
        </p:txBody>
      </p:sp>
      <p:pic>
        <p:nvPicPr>
          <p:cNvPr id="11" name="Picture 2" descr="G:\BACK-UP_DOCUMENTS_060917\COLLECTIF-RD-POINT\DESSINS\eu2.gif"/>
          <p:cNvPicPr>
            <a:picLocks noChangeAspect="1" noChangeArrowheads="1" noCrop="1"/>
          </p:cNvPicPr>
          <p:nvPr/>
        </p:nvPicPr>
        <p:blipFill>
          <a:blip r:embed="rId2" cstate="screen"/>
          <a:srcRect/>
          <a:stretch>
            <a:fillRect/>
          </a:stretch>
        </p:blipFill>
        <p:spPr bwMode="auto">
          <a:xfrm>
            <a:off x="10891094" y="0"/>
            <a:ext cx="1296144" cy="818617"/>
          </a:xfrm>
          <a:prstGeom prst="rect">
            <a:avLst/>
          </a:prstGeom>
          <a:noFill/>
        </p:spPr>
      </p:pic>
    </p:spTree>
    <p:extLst>
      <p:ext uri="{BB962C8B-B14F-4D97-AF65-F5344CB8AC3E}">
        <p14:creationId xmlns:p14="http://schemas.microsoft.com/office/powerpoint/2010/main" val="3198176989"/>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909043" y="-88"/>
            <a:ext cx="11134178" cy="1600438"/>
          </a:xfrm>
          <a:prstGeom prst="rect">
            <a:avLst/>
          </a:prstGeom>
          <a:noFill/>
        </p:spPr>
        <p:txBody>
          <a:bodyPr wrap="square" rtlCol="0">
            <a:spAutoFit/>
          </a:bodyPr>
          <a:lstStyle/>
          <a:p>
            <a:pPr algn="ctr"/>
            <a:r>
              <a:rPr lang="fr-FR" sz="2800" b="1" dirty="0" smtClean="0">
                <a:solidFill>
                  <a:srgbClr val="3366FF"/>
                </a:solidFill>
                <a:latin typeface="Microsoft YaHei" pitchFamily="34" charset="-122"/>
                <a:ea typeface="Microsoft YaHei" pitchFamily="34" charset="-122"/>
                <a:cs typeface="+mj-cs"/>
              </a:rPr>
              <a:t>CE QUE DIT LA LOI ?</a:t>
            </a:r>
          </a:p>
          <a:p>
            <a:pPr algn="ctr"/>
            <a:endParaRPr lang="fr-FR" sz="1400" b="1" cap="all" dirty="0" smtClean="0">
              <a:solidFill>
                <a:srgbClr val="FF0000"/>
              </a:solidFill>
              <a:effectLst>
                <a:reflection blurRad="12700" stA="48000" endA="300" endPos="55000" dir="5400000" sy="-90000" algn="bl" rotWithShape="0"/>
              </a:effectLst>
              <a:latin typeface="Microsoft YaHei" pitchFamily="34" charset="-122"/>
              <a:ea typeface="Microsoft YaHei" pitchFamily="34" charset="-122"/>
              <a:cs typeface="+mj-cs"/>
            </a:endParaRPr>
          </a:p>
          <a:p>
            <a:pPr algn="ctr"/>
            <a:r>
              <a:rPr lang="fr-FR" sz="2800" b="1" cap="all" dirty="0" smtClean="0">
                <a:solidFill>
                  <a:srgbClr val="FF0000"/>
                </a:solidFill>
                <a:effectLst>
                  <a:reflection blurRad="12700" stA="48000" endA="300" endPos="55000" dir="5400000" sy="-90000" algn="bl" rotWithShape="0"/>
                </a:effectLst>
                <a:latin typeface="Microsoft YaHei" pitchFamily="34" charset="-122"/>
                <a:ea typeface="Microsoft YaHei" pitchFamily="34" charset="-122"/>
                <a:cs typeface="+mj-cs"/>
              </a:rPr>
              <a:t>LA MISE A DISPOSITION SOUS Réserve </a:t>
            </a:r>
          </a:p>
          <a:p>
            <a:pPr algn="ctr"/>
            <a:r>
              <a:rPr lang="fr-FR" sz="2800" b="1" cap="all" dirty="0" smtClean="0">
                <a:solidFill>
                  <a:srgbClr val="FF0000"/>
                </a:solidFill>
                <a:effectLst>
                  <a:reflection blurRad="12700" stA="48000" endA="300" endPos="55000" dir="5400000" sy="-90000" algn="bl" rotWithShape="0"/>
                </a:effectLst>
                <a:latin typeface="Microsoft YaHei" pitchFamily="34" charset="-122"/>
                <a:ea typeface="Microsoft YaHei" pitchFamily="34" charset="-122"/>
                <a:cs typeface="+mj-cs"/>
              </a:rPr>
              <a:t>DE L’ACCORD DU CONSOMMATEUR</a:t>
            </a:r>
          </a:p>
        </p:txBody>
      </p:sp>
      <p:sp>
        <p:nvSpPr>
          <p:cNvPr id="5" name="Rectangle 4"/>
          <p:cNvSpPr/>
          <p:nvPr/>
        </p:nvSpPr>
        <p:spPr>
          <a:xfrm>
            <a:off x="72008" y="1916832"/>
            <a:ext cx="11998275" cy="4893647"/>
          </a:xfrm>
          <a:prstGeom prst="rect">
            <a:avLst/>
          </a:prstGeom>
        </p:spPr>
        <p:txBody>
          <a:bodyPr wrap="square">
            <a:spAutoFit/>
          </a:bodyPr>
          <a:lstStyle/>
          <a:p>
            <a:r>
              <a:rPr lang="fr-FR" sz="20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rPr>
              <a:t>La LOI  n° 2015-992 du 17 août 2015 relative à la transition énergétique pour la croissance verte LTE-CV</a:t>
            </a:r>
            <a:endParaRPr lang="fr-FR" sz="2000" b="1" i="1" dirty="0" smtClean="0"/>
          </a:p>
          <a:p>
            <a:r>
              <a:rPr lang="fr-FR" sz="2000" i="1" dirty="0" smtClean="0">
                <a:solidFill>
                  <a:srgbClr val="0070C0"/>
                </a:solidFill>
              </a:rPr>
              <a:t>prévoit quant à elle :</a:t>
            </a:r>
          </a:p>
          <a:p>
            <a:endParaRPr lang="fr-FR" sz="2000" i="1" dirty="0" smtClean="0">
              <a:solidFill>
                <a:srgbClr val="0070C0"/>
              </a:solidFill>
            </a:endParaRPr>
          </a:p>
          <a:p>
            <a:r>
              <a:rPr lang="fr-FR" sz="2000" b="1" i="1" dirty="0" smtClean="0">
                <a:solidFill>
                  <a:srgbClr val="0070C0"/>
                </a:solidFill>
              </a:rPr>
              <a:t>Art28 II. Après le premier alinéa de l'article  L. 341-4 du code de l'énergie, sont insérés quatre alinéas ainsi rédigés </a:t>
            </a:r>
            <a:r>
              <a:rPr lang="fr-FR" sz="2000" b="1" i="1" dirty="0" smtClean="0"/>
              <a:t>: </a:t>
            </a:r>
          </a:p>
          <a:p>
            <a:endParaRPr lang="fr-FR" sz="1200" dirty="0" smtClean="0"/>
          </a:p>
          <a:p>
            <a:pPr algn="just"/>
            <a:r>
              <a:rPr lang="fr-FR" sz="2000" b="1" i="1" dirty="0" smtClean="0">
                <a:solidFill>
                  <a:srgbClr val="0070C0"/>
                </a:solidFill>
              </a:rPr>
              <a:t>« Dans le cadre du déploiement des dispositifs prévus au premier alinéa du présent article et en application de la mission fixée au 7° de l'article L. 322-8, les gestionnaires des réseaux publics de distribution d'électricité </a:t>
            </a:r>
            <a:r>
              <a:rPr lang="fr-FR" sz="2000" b="1" i="1" u="sng" dirty="0" smtClean="0">
                <a:solidFill>
                  <a:srgbClr val="FF0000"/>
                </a:solidFill>
              </a:rPr>
              <a:t>mettent à la disposition des consommateurs leurs données de comptage, </a:t>
            </a:r>
            <a:r>
              <a:rPr lang="fr-FR" sz="2000" b="1" i="1" dirty="0" smtClean="0">
                <a:solidFill>
                  <a:srgbClr val="0070C0"/>
                </a:solidFill>
              </a:rPr>
              <a:t>des systèmes d'alerte liés au niveau de leur consommation, ainsi que des éléments de comparaison issus de moyennes statistiques basées sur les données de consommation locales et nationales. </a:t>
            </a:r>
          </a:p>
          <a:p>
            <a:pPr algn="just"/>
            <a:r>
              <a:rPr lang="fr-FR" sz="2000" b="1" i="1" dirty="0" smtClean="0">
                <a:solidFill>
                  <a:srgbClr val="0070C0"/>
                </a:solidFill>
              </a:rPr>
              <a:t>Dans le cadre de l'article L. 337-3-1, ils garantissent aux fournisseurs la possibilité d'accéder aux données de comptage de consommation, en aval du compteur et en temps réel, </a:t>
            </a:r>
            <a:r>
              <a:rPr lang="fr-FR" sz="2000" b="1" i="1" u="sng" dirty="0" smtClean="0">
                <a:solidFill>
                  <a:srgbClr val="FF0000"/>
                </a:solidFill>
              </a:rPr>
              <a:t>sous  réserve de l'accord du consommateur.</a:t>
            </a:r>
          </a:p>
        </p:txBody>
      </p:sp>
      <p:pic>
        <p:nvPicPr>
          <p:cNvPr id="6" name="Picture 1" descr="G:\BACK-UP_DOCUMENTS_060917\COLLECTIF-RD-POINT\DESSINS\drapeau-français.gif"/>
          <p:cNvPicPr>
            <a:picLocks noChangeAspect="1" noChangeArrowheads="1" noCrop="1"/>
          </p:cNvPicPr>
          <p:nvPr/>
        </p:nvPicPr>
        <p:blipFill>
          <a:blip r:embed="rId2" cstate="screen"/>
          <a:srcRect/>
          <a:stretch>
            <a:fillRect/>
          </a:stretch>
        </p:blipFill>
        <p:spPr bwMode="auto">
          <a:xfrm>
            <a:off x="11063912" y="3680"/>
            <a:ext cx="1123326" cy="864096"/>
          </a:xfrm>
          <a:prstGeom prst="rect">
            <a:avLst/>
          </a:prstGeom>
          <a:noFill/>
        </p:spPr>
      </p:pic>
    </p:spTree>
    <p:extLst>
      <p:ext uri="{BB962C8B-B14F-4D97-AF65-F5344CB8AC3E}">
        <p14:creationId xmlns:p14="http://schemas.microsoft.com/office/powerpoint/2010/main" val="3198176989"/>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3" name="Picture 1" descr="G:\BACK-UP_DOCUMENTS_060917\COLLECTIF-RD-POINT\DESSINS\drapeau-français.gif"/>
          <p:cNvPicPr>
            <a:picLocks noChangeAspect="1" noChangeArrowheads="1" noCrop="1"/>
          </p:cNvPicPr>
          <p:nvPr/>
        </p:nvPicPr>
        <p:blipFill>
          <a:blip r:embed="rId2" cstate="screen"/>
          <a:srcRect/>
          <a:stretch>
            <a:fillRect/>
          </a:stretch>
        </p:blipFill>
        <p:spPr bwMode="auto">
          <a:xfrm>
            <a:off x="1953158" y="548680"/>
            <a:ext cx="1404157" cy="1080120"/>
          </a:xfrm>
          <a:prstGeom prst="rect">
            <a:avLst/>
          </a:prstGeom>
          <a:noFill/>
        </p:spPr>
      </p:pic>
      <p:sp>
        <p:nvSpPr>
          <p:cNvPr id="4" name="ZoneTexte 3"/>
          <p:cNvSpPr txBox="1"/>
          <p:nvPr/>
        </p:nvSpPr>
        <p:spPr>
          <a:xfrm>
            <a:off x="909043" y="830322"/>
            <a:ext cx="11134178" cy="523220"/>
          </a:xfrm>
          <a:prstGeom prst="rect">
            <a:avLst/>
          </a:prstGeom>
          <a:noFill/>
        </p:spPr>
        <p:txBody>
          <a:bodyPr wrap="square" rtlCol="0">
            <a:spAutoFit/>
          </a:bodyPr>
          <a:lstStyle/>
          <a:p>
            <a:pPr algn="ctr"/>
            <a:r>
              <a:rPr lang="fr-FR" sz="2800" b="1" cap="all" dirty="0" smtClean="0">
                <a:solidFill>
                  <a:srgbClr val="FF0000"/>
                </a:solidFill>
                <a:effectLst>
                  <a:reflection blurRad="12700" stA="48000" endA="300" endPos="55000" dir="5400000" sy="-90000" algn="bl" rotWithShape="0"/>
                </a:effectLst>
                <a:latin typeface="Microsoft YaHei" pitchFamily="34" charset="-122"/>
                <a:ea typeface="Microsoft YaHei" pitchFamily="34" charset="-122"/>
                <a:cs typeface="+mj-cs"/>
              </a:rPr>
              <a:t>En </a:t>
            </a:r>
            <a:r>
              <a:rPr lang="fr-FR" sz="2800" b="1" cap="all" dirty="0" err="1" smtClean="0">
                <a:solidFill>
                  <a:srgbClr val="FF0000"/>
                </a:solidFill>
                <a:effectLst>
                  <a:reflection blurRad="12700" stA="48000" endA="300" endPos="55000" dir="5400000" sy="-90000" algn="bl" rotWithShape="0"/>
                </a:effectLst>
                <a:latin typeface="Microsoft YaHei" pitchFamily="34" charset="-122"/>
                <a:ea typeface="Microsoft YaHei" pitchFamily="34" charset="-122"/>
                <a:cs typeface="+mj-cs"/>
              </a:rPr>
              <a:t>resumé</a:t>
            </a:r>
            <a:r>
              <a:rPr lang="fr-FR" sz="2800" b="1" cap="all" dirty="0" smtClean="0">
                <a:solidFill>
                  <a:srgbClr val="FF0000"/>
                </a:solidFill>
                <a:effectLst>
                  <a:reflection blurRad="12700" stA="48000" endA="300" endPos="55000" dir="5400000" sy="-90000" algn="bl" rotWithShape="0"/>
                </a:effectLst>
                <a:latin typeface="Microsoft YaHei" pitchFamily="34" charset="-122"/>
                <a:ea typeface="Microsoft YaHei" pitchFamily="34" charset="-122"/>
                <a:cs typeface="+mj-cs"/>
              </a:rPr>
              <a:t> QUE DIT LA LOI ?</a:t>
            </a:r>
          </a:p>
        </p:txBody>
      </p:sp>
      <p:sp>
        <p:nvSpPr>
          <p:cNvPr id="5" name="Rectangle 4"/>
          <p:cNvSpPr/>
          <p:nvPr/>
        </p:nvSpPr>
        <p:spPr>
          <a:xfrm>
            <a:off x="72008" y="2026583"/>
            <a:ext cx="11998275" cy="3539430"/>
          </a:xfrm>
          <a:prstGeom prst="rect">
            <a:avLst/>
          </a:prstGeom>
        </p:spPr>
        <p:txBody>
          <a:bodyPr wrap="square">
            <a:spAutoFit/>
          </a:bodyPr>
          <a:lstStyle/>
          <a:p>
            <a:pPr algn="just">
              <a:buFont typeface="Wingdings" pitchFamily="2" charset="2"/>
              <a:buChar char="q"/>
            </a:pPr>
            <a:r>
              <a:rPr lang="fr-FR" sz="2800" b="1" dirty="0" smtClean="0">
                <a:solidFill>
                  <a:srgbClr val="0070C0"/>
                </a:solidFill>
              </a:rPr>
              <a:t>On est donc très loin d’une obligation pour le client final, puisque la loi prévoit simplement de </a:t>
            </a:r>
            <a:r>
              <a:rPr lang="fr-FR" sz="2800" b="1" u="sng" dirty="0" smtClean="0">
                <a:solidFill>
                  <a:srgbClr val="0070C0"/>
                </a:solidFill>
              </a:rPr>
              <a:t>proposer et/ou de mettre à disposition</a:t>
            </a:r>
            <a:r>
              <a:rPr lang="fr-FR" sz="2800" b="1" dirty="0" smtClean="0">
                <a:solidFill>
                  <a:srgbClr val="0070C0"/>
                </a:solidFill>
              </a:rPr>
              <a:t>. </a:t>
            </a:r>
          </a:p>
          <a:p>
            <a:pPr algn="just">
              <a:buFont typeface="Wingdings" pitchFamily="2" charset="2"/>
              <a:buChar char="q"/>
            </a:pPr>
            <a:endParaRPr lang="fr-FR" sz="2800" b="1" dirty="0" smtClean="0">
              <a:solidFill>
                <a:srgbClr val="0070C0"/>
              </a:solidFill>
            </a:endParaRPr>
          </a:p>
          <a:p>
            <a:pPr algn="just">
              <a:buFont typeface="Wingdings" pitchFamily="2" charset="2"/>
              <a:buChar char="q"/>
            </a:pPr>
            <a:r>
              <a:rPr lang="fr-FR" sz="2800" b="1" dirty="0" smtClean="0">
                <a:solidFill>
                  <a:srgbClr val="0070C0"/>
                </a:solidFill>
              </a:rPr>
              <a:t>La notion d’obligation d’accepter n’est pas non plus indiquée.</a:t>
            </a:r>
          </a:p>
          <a:p>
            <a:pPr algn="just">
              <a:buFont typeface="Wingdings" pitchFamily="2" charset="2"/>
              <a:buChar char="q"/>
            </a:pPr>
            <a:endParaRPr lang="fr-FR" sz="2800" b="1" dirty="0" smtClean="0">
              <a:solidFill>
                <a:srgbClr val="0070C0"/>
              </a:solidFill>
            </a:endParaRPr>
          </a:p>
          <a:p>
            <a:pPr algn="just">
              <a:buFont typeface="Wingdings" pitchFamily="2" charset="2"/>
              <a:buChar char="q"/>
            </a:pPr>
            <a:r>
              <a:rPr lang="fr-FR" sz="2800" b="1" dirty="0" smtClean="0">
                <a:solidFill>
                  <a:srgbClr val="0070C0"/>
                </a:solidFill>
              </a:rPr>
              <a:t>La notion d’obligation pour le client, d’installer un compteur communiquant n’apparaissant nulle part, dans le corps des textes pas plus que le mot  LINKY !!</a:t>
            </a:r>
            <a:endParaRPr lang="fr-FR" sz="28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endParaRPr>
          </a:p>
        </p:txBody>
      </p:sp>
      <p:pic>
        <p:nvPicPr>
          <p:cNvPr id="6" name="Picture 2" descr="G:\BACK-UP_DOCUMENTS_060917\COLLECTIF-RD-POINT\DESSINS\eu2.gif"/>
          <p:cNvPicPr>
            <a:picLocks noChangeAspect="1" noChangeArrowheads="1" noCrop="1"/>
          </p:cNvPicPr>
          <p:nvPr/>
        </p:nvPicPr>
        <p:blipFill>
          <a:blip r:embed="rId3" cstate="screen"/>
          <a:srcRect/>
          <a:stretch>
            <a:fillRect/>
          </a:stretch>
        </p:blipFill>
        <p:spPr bwMode="auto">
          <a:xfrm>
            <a:off x="9910043" y="548680"/>
            <a:ext cx="1710190" cy="1080120"/>
          </a:xfrm>
          <a:prstGeom prst="rect">
            <a:avLst/>
          </a:prstGeom>
          <a:noFill/>
        </p:spPr>
      </p:pic>
    </p:spTree>
    <p:extLst>
      <p:ext uri="{BB962C8B-B14F-4D97-AF65-F5344CB8AC3E}">
        <p14:creationId xmlns:p14="http://schemas.microsoft.com/office/powerpoint/2010/main" val="3198176989"/>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3141290" y="25460"/>
            <a:ext cx="6192689" cy="523220"/>
          </a:xfrm>
          <a:prstGeom prst="rect">
            <a:avLst/>
          </a:prstGeom>
          <a:noFill/>
        </p:spPr>
        <p:txBody>
          <a:bodyPr wrap="square" rtlCol="0">
            <a:spAutoFit/>
          </a:bodyPr>
          <a:lstStyle/>
          <a:p>
            <a:pPr algn="ctr"/>
            <a:r>
              <a:rPr lang="fr-FR" sz="2800" b="1" dirty="0" smtClean="0">
                <a:solidFill>
                  <a:srgbClr val="3366FF"/>
                </a:solidFill>
                <a:latin typeface="Microsoft YaHei" pitchFamily="34" charset="-122"/>
                <a:ea typeface="Microsoft YaHei" pitchFamily="34" charset="-122"/>
                <a:cs typeface="+mj-cs"/>
              </a:rPr>
              <a:t>QUE DIT ERDF/ENEDIS ?</a:t>
            </a:r>
          </a:p>
        </p:txBody>
      </p:sp>
      <p:sp>
        <p:nvSpPr>
          <p:cNvPr id="5" name="Rectangle 4"/>
          <p:cNvSpPr/>
          <p:nvPr/>
        </p:nvSpPr>
        <p:spPr>
          <a:xfrm>
            <a:off x="476995" y="6433591"/>
            <a:ext cx="11449272" cy="307777"/>
          </a:xfrm>
          <a:prstGeom prst="rect">
            <a:avLst/>
          </a:prstGeom>
        </p:spPr>
        <p:txBody>
          <a:bodyPr wrap="square">
            <a:spAutoFit/>
          </a:bodyPr>
          <a:lstStyle/>
          <a:p>
            <a:pPr algn="just"/>
            <a:r>
              <a:rPr lang="fr-FR" sz="1400" b="1" dirty="0" smtClean="0">
                <a:solidFill>
                  <a:srgbClr val="0070C0"/>
                </a:solidFill>
              </a:rPr>
              <a:t>Extrait de la déclaration du Président d’ERDF/ENEDIS  Philippe </a:t>
            </a:r>
            <a:r>
              <a:rPr lang="fr-FR" sz="1400" b="1" dirty="0" err="1" smtClean="0">
                <a:solidFill>
                  <a:srgbClr val="0070C0"/>
                </a:solidFill>
              </a:rPr>
              <a:t>Monloubou</a:t>
            </a:r>
            <a:r>
              <a:rPr lang="fr-FR" sz="1400" b="1" dirty="0" smtClean="0">
                <a:solidFill>
                  <a:srgbClr val="0070C0"/>
                </a:solidFill>
              </a:rPr>
              <a:t> devant une table ronde à l’Assemblée Nationale le 11 mai 2016</a:t>
            </a:r>
          </a:p>
        </p:txBody>
      </p:sp>
      <p:pic>
        <p:nvPicPr>
          <p:cNvPr id="1026" name="Picture 2" descr="C:\Users\PATRICK\Documents\TRAVAIL-IDF_0917\ARRP\Capture-ecran-Monloubou.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349791" y="622727"/>
            <a:ext cx="7560252" cy="5686593"/>
          </a:xfrm>
          <a:prstGeom prst="rect">
            <a:avLst/>
          </a:prstGeom>
          <a:noFill/>
        </p:spPr>
      </p:pic>
    </p:spTree>
    <p:extLst>
      <p:ext uri="{BB962C8B-B14F-4D97-AF65-F5344CB8AC3E}">
        <p14:creationId xmlns:p14="http://schemas.microsoft.com/office/powerpoint/2010/main" val="3198176989"/>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500" fill="hold"/>
                                        <p:tgtEl>
                                          <p:spTgt spid="1026"/>
                                        </p:tgtEl>
                                        <p:attrNameLst>
                                          <p:attrName>ppt_w</p:attrName>
                                        </p:attrNameLst>
                                      </p:cBhvr>
                                      <p:tavLst>
                                        <p:tav tm="0">
                                          <p:val>
                                            <p:fltVal val="0"/>
                                          </p:val>
                                        </p:tav>
                                        <p:tav tm="100000">
                                          <p:val>
                                            <p:strVal val="#ppt_w"/>
                                          </p:val>
                                        </p:tav>
                                      </p:tavLst>
                                    </p:anim>
                                    <p:anim calcmode="lin" valueType="num">
                                      <p:cBhvr>
                                        <p:cTn id="8" dur="500" fill="hold"/>
                                        <p:tgtEl>
                                          <p:spTgt spid="102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3141290" y="25460"/>
            <a:ext cx="6192689" cy="523220"/>
          </a:xfrm>
          <a:prstGeom prst="rect">
            <a:avLst/>
          </a:prstGeom>
          <a:noFill/>
        </p:spPr>
        <p:txBody>
          <a:bodyPr wrap="square" rtlCol="0">
            <a:spAutoFit/>
          </a:bodyPr>
          <a:lstStyle/>
          <a:p>
            <a:pPr algn="ctr"/>
            <a:r>
              <a:rPr lang="fr-FR" sz="2800" b="1" dirty="0" smtClean="0">
                <a:solidFill>
                  <a:srgbClr val="3366FF"/>
                </a:solidFill>
                <a:latin typeface="Microsoft YaHei" pitchFamily="34" charset="-122"/>
                <a:ea typeface="Microsoft YaHei" pitchFamily="34" charset="-122"/>
                <a:cs typeface="+mj-cs"/>
              </a:rPr>
              <a:t>QUE DIT ERDF/ENEDIS ?</a:t>
            </a:r>
          </a:p>
        </p:txBody>
      </p:sp>
      <p:sp>
        <p:nvSpPr>
          <p:cNvPr id="5" name="Rectangle 4"/>
          <p:cNvSpPr/>
          <p:nvPr/>
        </p:nvSpPr>
        <p:spPr>
          <a:xfrm>
            <a:off x="72008" y="2276872"/>
            <a:ext cx="11998275" cy="2677656"/>
          </a:xfrm>
          <a:prstGeom prst="rect">
            <a:avLst/>
          </a:prstGeom>
        </p:spPr>
        <p:txBody>
          <a:bodyPr wrap="square">
            <a:spAutoFit/>
          </a:bodyPr>
          <a:lstStyle/>
          <a:p>
            <a:pPr algn="just">
              <a:buFont typeface="Wingdings" pitchFamily="2" charset="2"/>
              <a:buChar char="q"/>
            </a:pPr>
            <a:endParaRPr lang="fr-FR" sz="2800" b="1" dirty="0" smtClean="0">
              <a:solidFill>
                <a:srgbClr val="0070C0"/>
              </a:solidFill>
            </a:endParaRPr>
          </a:p>
          <a:p>
            <a:pPr algn="just"/>
            <a:r>
              <a:rPr lang="fr-FR" sz="2800" b="1" i="1" dirty="0" smtClean="0">
                <a:solidFill>
                  <a:srgbClr val="0070C0"/>
                </a:solidFill>
              </a:rPr>
              <a:t> « …Il n’y aura pas de clients exclus du dispositif </a:t>
            </a:r>
            <a:r>
              <a:rPr lang="fr-FR" sz="2800" b="1" i="1" dirty="0" err="1" smtClean="0">
                <a:solidFill>
                  <a:srgbClr val="0070C0"/>
                </a:solidFill>
              </a:rPr>
              <a:t>Linky</a:t>
            </a:r>
            <a:r>
              <a:rPr lang="fr-FR" sz="2800" b="1" i="1" dirty="0" smtClean="0">
                <a:solidFill>
                  <a:srgbClr val="0070C0"/>
                </a:solidFill>
              </a:rPr>
              <a:t>, sauf ceux qui ne voudront pas ouvrir leurs portes, parce que nous on a pas la vocation, on est pas habilité à forcer la porte des clients pour ceux qui in fine ne voudraient pas nous ouvrir ou qui résisteraient ».</a:t>
            </a:r>
          </a:p>
          <a:p>
            <a:pPr algn="just">
              <a:buFont typeface="Wingdings" pitchFamily="2" charset="2"/>
              <a:buChar char="q"/>
            </a:pPr>
            <a:endParaRPr lang="fr-FR" sz="2800" b="1" dirty="0" smtClean="0">
              <a:solidFill>
                <a:srgbClr val="0070C0"/>
              </a:solidFill>
            </a:endParaRPr>
          </a:p>
        </p:txBody>
      </p:sp>
      <p:sp>
        <p:nvSpPr>
          <p:cNvPr id="6" name="Rectangle 5"/>
          <p:cNvSpPr/>
          <p:nvPr/>
        </p:nvSpPr>
        <p:spPr>
          <a:xfrm>
            <a:off x="44947" y="2837254"/>
            <a:ext cx="11998275" cy="523220"/>
          </a:xfrm>
          <a:prstGeom prst="rect">
            <a:avLst/>
          </a:prstGeom>
        </p:spPr>
        <p:txBody>
          <a:bodyPr wrap="square">
            <a:spAutoFit/>
          </a:bodyPr>
          <a:lstStyle/>
          <a:p>
            <a:pPr algn="just"/>
            <a:r>
              <a:rPr lang="fr-FR" sz="2800" b="1" i="1" dirty="0" smtClean="0">
                <a:solidFill>
                  <a:srgbClr val="0070C0"/>
                </a:solidFill>
              </a:rPr>
              <a:t> </a:t>
            </a:r>
            <a:endParaRPr lang="fr-FR" sz="28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endParaRPr>
          </a:p>
        </p:txBody>
      </p:sp>
      <p:sp>
        <p:nvSpPr>
          <p:cNvPr id="7" name="Rectangle 6"/>
          <p:cNvSpPr/>
          <p:nvPr/>
        </p:nvSpPr>
        <p:spPr>
          <a:xfrm>
            <a:off x="44947" y="4995173"/>
            <a:ext cx="11998275" cy="954107"/>
          </a:xfrm>
          <a:prstGeom prst="rect">
            <a:avLst/>
          </a:prstGeom>
        </p:spPr>
        <p:txBody>
          <a:bodyPr wrap="square">
            <a:spAutoFit/>
          </a:bodyPr>
          <a:lstStyle/>
          <a:p>
            <a:pPr algn="just">
              <a:buFont typeface="Wingdings" pitchFamily="2" charset="2"/>
              <a:buChar char="q"/>
            </a:pPr>
            <a:endParaRPr lang="fr-FR" sz="2800" b="1" dirty="0" smtClean="0">
              <a:solidFill>
                <a:srgbClr val="0070C0"/>
              </a:solidFill>
            </a:endParaRPr>
          </a:p>
          <a:p>
            <a:pPr algn="just">
              <a:buFont typeface="Wingdings" pitchFamily="2" charset="2"/>
              <a:buChar char="q"/>
            </a:pPr>
            <a:r>
              <a:rPr lang="fr-FR" sz="2800" b="1" dirty="0" smtClean="0">
                <a:solidFill>
                  <a:srgbClr val="0070C0"/>
                </a:solidFill>
              </a:rPr>
              <a:t>Donc ERDF/ENEDIS reconnait implicitement le droit du refus du client!!</a:t>
            </a:r>
            <a:endParaRPr lang="fr-FR" sz="28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endParaRPr>
          </a:p>
        </p:txBody>
      </p:sp>
      <p:sp>
        <p:nvSpPr>
          <p:cNvPr id="9" name="Rectangle 8"/>
          <p:cNvSpPr/>
          <p:nvPr/>
        </p:nvSpPr>
        <p:spPr>
          <a:xfrm>
            <a:off x="72008" y="1052736"/>
            <a:ext cx="11998275" cy="1384995"/>
          </a:xfrm>
          <a:prstGeom prst="rect">
            <a:avLst/>
          </a:prstGeom>
        </p:spPr>
        <p:txBody>
          <a:bodyPr wrap="square">
            <a:spAutoFit/>
          </a:bodyPr>
          <a:lstStyle/>
          <a:p>
            <a:pPr algn="just">
              <a:buFont typeface="Wingdings" pitchFamily="2" charset="2"/>
              <a:buChar char="q"/>
            </a:pPr>
            <a:r>
              <a:rPr lang="fr-FR" sz="2800" b="1" dirty="0" smtClean="0">
                <a:solidFill>
                  <a:srgbClr val="0070C0"/>
                </a:solidFill>
              </a:rPr>
              <a:t>Extrait de la déclaration du Président d’ERDF/ENEDIS  Philippe </a:t>
            </a:r>
            <a:r>
              <a:rPr lang="fr-FR" sz="2800" b="1" dirty="0" err="1" smtClean="0">
                <a:solidFill>
                  <a:srgbClr val="0070C0"/>
                </a:solidFill>
              </a:rPr>
              <a:t>Monloubou</a:t>
            </a:r>
            <a:r>
              <a:rPr lang="fr-FR" sz="2800" b="1" dirty="0" smtClean="0">
                <a:solidFill>
                  <a:srgbClr val="0070C0"/>
                </a:solidFill>
              </a:rPr>
              <a:t> devant une table ronde à l’Assemblée Nationale le 11 mai 2016</a:t>
            </a:r>
          </a:p>
        </p:txBody>
      </p:sp>
    </p:spTree>
    <p:extLst>
      <p:ext uri="{BB962C8B-B14F-4D97-AF65-F5344CB8AC3E}">
        <p14:creationId xmlns:p14="http://schemas.microsoft.com/office/powerpoint/2010/main" val="3198176989"/>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nodeType="clickEffect">
                                  <p:stCondLst>
                                    <p:cond delay="0"/>
                                  </p:stCondLst>
                                  <p:iterate type="lt">
                                    <p:tmPct val="15000"/>
                                  </p:iterate>
                                  <p:childTnLst>
                                    <p:set>
                                      <p:cBhvr>
                                        <p:cTn id="6" dur="1" fill="hold">
                                          <p:stCondLst>
                                            <p:cond delay="0"/>
                                          </p:stCondLst>
                                        </p:cTn>
                                        <p:tgtEl>
                                          <p:spTgt spid="5">
                                            <p:txEl>
                                              <p:pRg st="1" end="1"/>
                                            </p:txEl>
                                          </p:spTgt>
                                        </p:tgtEl>
                                        <p:attrNameLst>
                                          <p:attrName>style.visibility</p:attrName>
                                        </p:attrNameLst>
                                      </p:cBhvr>
                                      <p:to>
                                        <p:strVal val="visible"/>
                                      </p:to>
                                    </p:set>
                                    <p:anim calcmode="discrete" valueType="clr">
                                      <p:cBhvr override="childStyle">
                                        <p:cTn id="7" dur="500"/>
                                        <p:tgtEl>
                                          <p:spTgt spid="5">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5">
                                            <p:txEl>
                                              <p:pRg st="1" end="1"/>
                                            </p:txEl>
                                          </p:spTgt>
                                        </p:tgtEl>
                                        <p:attrNameLst>
                                          <p:attrName>fillcolor</p:attrName>
                                        </p:attrNameLst>
                                      </p:cBhvr>
                                      <p:tavLst>
                                        <p:tav tm="0">
                                          <p:val>
                                            <p:clrVal>
                                              <a:schemeClr val="accent2"/>
                                            </p:clrVal>
                                          </p:val>
                                        </p:tav>
                                        <p:tav tm="50000">
                                          <p:val>
                                            <p:clrVal>
                                              <a:schemeClr val="hlink"/>
                                            </p:clrVal>
                                          </p:val>
                                        </p:tav>
                                      </p:tavLst>
                                    </p:anim>
                                    <p:set>
                                      <p:cBhvr>
                                        <p:cTn id="9" dur="500"/>
                                        <p:tgtEl>
                                          <p:spTgt spid="5">
                                            <p:txEl>
                                              <p:pRg st="1" end="1"/>
                                            </p:txEl>
                                          </p:spTgt>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fill="hold"/>
                                        <p:tgtEl>
                                          <p:spTgt spid="7"/>
                                        </p:tgtEl>
                                        <p:attrNameLst>
                                          <p:attrName>ppt_x</p:attrName>
                                        </p:attrNameLst>
                                      </p:cBhvr>
                                      <p:tavLst>
                                        <p:tav tm="0">
                                          <p:val>
                                            <p:strVal val="#ppt_x"/>
                                          </p:val>
                                        </p:tav>
                                        <p:tav tm="100000">
                                          <p:val>
                                            <p:strVal val="#ppt_x"/>
                                          </p:val>
                                        </p:tav>
                                      </p:tavLst>
                                    </p:anim>
                                    <p:anim calcmode="lin" valueType="num">
                                      <p:cBhvr additive="base">
                                        <p:cTn id="1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629124" y="25460"/>
            <a:ext cx="9721080" cy="523220"/>
          </a:xfrm>
          <a:prstGeom prst="rect">
            <a:avLst/>
          </a:prstGeom>
          <a:noFill/>
        </p:spPr>
        <p:txBody>
          <a:bodyPr wrap="square" rtlCol="0">
            <a:spAutoFit/>
          </a:bodyPr>
          <a:lstStyle/>
          <a:p>
            <a:pPr algn="ctr"/>
            <a:r>
              <a:rPr lang="fr-FR" sz="2800" b="1" dirty="0" smtClean="0">
                <a:solidFill>
                  <a:srgbClr val="3366FF"/>
                </a:solidFill>
                <a:latin typeface="Microsoft YaHei" pitchFamily="34" charset="-122"/>
                <a:ea typeface="Microsoft YaHei" pitchFamily="34" charset="-122"/>
                <a:cs typeface="+mj-cs"/>
              </a:rPr>
              <a:t>QUE RECOMMANDE ERDF/ENEDIS SUR LE TERRAIN ?</a:t>
            </a:r>
          </a:p>
        </p:txBody>
      </p:sp>
      <p:sp>
        <p:nvSpPr>
          <p:cNvPr id="5" name="Rectangle 4"/>
          <p:cNvSpPr/>
          <p:nvPr/>
        </p:nvSpPr>
        <p:spPr>
          <a:xfrm>
            <a:off x="1269083" y="620688"/>
            <a:ext cx="10585176" cy="492443"/>
          </a:xfrm>
          <a:prstGeom prst="rect">
            <a:avLst/>
          </a:prstGeom>
        </p:spPr>
        <p:txBody>
          <a:bodyPr wrap="square">
            <a:spAutoFit/>
          </a:bodyPr>
          <a:lstStyle/>
          <a:p>
            <a:pPr algn="just"/>
            <a:r>
              <a:rPr lang="fr-FR" sz="2600" b="1" dirty="0" smtClean="0">
                <a:solidFill>
                  <a:srgbClr val="3366FF"/>
                </a:solidFill>
              </a:rPr>
              <a:t>Extraits de la fiche N°3 consignes d’ENEDIS aux poseurs mercenaires</a:t>
            </a:r>
          </a:p>
        </p:txBody>
      </p:sp>
      <p:pic>
        <p:nvPicPr>
          <p:cNvPr id="50178" name="Picture 2" descr="G:\BACK-UP_DOCUMENTS_060917\DOSSIER-LINKY-VERTEILLAC\INFOS-ENEDIS\FICHE-N3_ENEDIS-REFUS.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403626" y="1052736"/>
            <a:ext cx="3960586" cy="5805264"/>
          </a:xfrm>
          <a:prstGeom prst="rect">
            <a:avLst/>
          </a:prstGeom>
          <a:noFill/>
        </p:spPr>
      </p:pic>
    </p:spTree>
    <p:extLst>
      <p:ext uri="{BB962C8B-B14F-4D97-AF65-F5344CB8AC3E}">
        <p14:creationId xmlns:p14="http://schemas.microsoft.com/office/powerpoint/2010/main" val="3198176989"/>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50178"/>
                                        </p:tgtEl>
                                        <p:attrNameLst>
                                          <p:attrName>style.visibility</p:attrName>
                                        </p:attrNameLst>
                                      </p:cBhvr>
                                      <p:to>
                                        <p:strVal val="visible"/>
                                      </p:to>
                                    </p:set>
                                    <p:anim calcmode="lin" valueType="num">
                                      <p:cBhvr>
                                        <p:cTn id="7" dur="1000" fill="hold"/>
                                        <p:tgtEl>
                                          <p:spTgt spid="50178"/>
                                        </p:tgtEl>
                                        <p:attrNameLst>
                                          <p:attrName>ppt_w</p:attrName>
                                        </p:attrNameLst>
                                      </p:cBhvr>
                                      <p:tavLst>
                                        <p:tav tm="0">
                                          <p:val>
                                            <p:fltVal val="0"/>
                                          </p:val>
                                        </p:tav>
                                        <p:tav tm="100000">
                                          <p:val>
                                            <p:strVal val="#ppt_w"/>
                                          </p:val>
                                        </p:tav>
                                      </p:tavLst>
                                    </p:anim>
                                    <p:anim calcmode="lin" valueType="num">
                                      <p:cBhvr>
                                        <p:cTn id="8" dur="1000" fill="hold"/>
                                        <p:tgtEl>
                                          <p:spTgt spid="50178"/>
                                        </p:tgtEl>
                                        <p:attrNameLst>
                                          <p:attrName>ppt_h</p:attrName>
                                        </p:attrNameLst>
                                      </p:cBhvr>
                                      <p:tavLst>
                                        <p:tav tm="0">
                                          <p:val>
                                            <p:fltVal val="0"/>
                                          </p:val>
                                        </p:tav>
                                        <p:tav tm="100000">
                                          <p:val>
                                            <p:strVal val="#ppt_h"/>
                                          </p:val>
                                        </p:tav>
                                      </p:tavLst>
                                    </p:anim>
                                    <p:anim calcmode="lin" valueType="num">
                                      <p:cBhvr>
                                        <p:cTn id="9" dur="1000" fill="hold"/>
                                        <p:tgtEl>
                                          <p:spTgt spid="50178"/>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50178"/>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629124" y="25460"/>
            <a:ext cx="9721080" cy="523220"/>
          </a:xfrm>
          <a:prstGeom prst="rect">
            <a:avLst/>
          </a:prstGeom>
          <a:noFill/>
        </p:spPr>
        <p:txBody>
          <a:bodyPr wrap="square" rtlCol="0">
            <a:spAutoFit/>
          </a:bodyPr>
          <a:lstStyle/>
          <a:p>
            <a:pPr algn="ctr"/>
            <a:r>
              <a:rPr lang="fr-FR" sz="2800" b="1" dirty="0" smtClean="0">
                <a:solidFill>
                  <a:srgbClr val="3366FF"/>
                </a:solidFill>
                <a:latin typeface="Microsoft YaHei" pitchFamily="34" charset="-122"/>
                <a:ea typeface="Microsoft YaHei" pitchFamily="34" charset="-122"/>
                <a:cs typeface="+mj-cs"/>
              </a:rPr>
              <a:t>QUE RECOMMANDE ERDF/ENEDIS SUR LE TERRAIN ?</a:t>
            </a:r>
          </a:p>
        </p:txBody>
      </p:sp>
      <p:pic>
        <p:nvPicPr>
          <p:cNvPr id="50178" name="Picture 2" descr="G:\BACK-UP_DOCUMENTS_060917\DOSSIER-LINKY-VERTEILLAC\INFOS-ENEDIS\FICHE-N3_ENEDIS-REFUS.jpg"/>
          <p:cNvPicPr>
            <a:picLocks noChangeAspect="1" noChangeArrowheads="1"/>
          </p:cNvPicPr>
          <p:nvPr/>
        </p:nvPicPr>
        <p:blipFill>
          <a:blip r:embed="rId2" cstate="screen"/>
          <a:srcRect/>
          <a:stretch>
            <a:fillRect/>
          </a:stretch>
        </p:blipFill>
        <p:spPr bwMode="auto">
          <a:xfrm>
            <a:off x="56822" y="1196752"/>
            <a:ext cx="12072044" cy="5193786"/>
          </a:xfrm>
          <a:prstGeom prst="rect">
            <a:avLst/>
          </a:prstGeom>
          <a:noFill/>
        </p:spPr>
      </p:pic>
      <p:sp>
        <p:nvSpPr>
          <p:cNvPr id="7" name="Rectangle 6"/>
          <p:cNvSpPr/>
          <p:nvPr/>
        </p:nvSpPr>
        <p:spPr>
          <a:xfrm>
            <a:off x="1341091" y="548680"/>
            <a:ext cx="10657184" cy="492443"/>
          </a:xfrm>
          <a:prstGeom prst="rect">
            <a:avLst/>
          </a:prstGeom>
        </p:spPr>
        <p:txBody>
          <a:bodyPr wrap="square">
            <a:spAutoFit/>
          </a:bodyPr>
          <a:lstStyle/>
          <a:p>
            <a:pPr algn="just"/>
            <a:r>
              <a:rPr lang="fr-FR" sz="2600" b="1" dirty="0" smtClean="0">
                <a:solidFill>
                  <a:srgbClr val="3366FF"/>
                </a:solidFill>
              </a:rPr>
              <a:t>Extraits de la fiche N°3 consignes d’ENEDIS aux poseurs mercenaires</a:t>
            </a:r>
          </a:p>
        </p:txBody>
      </p:sp>
      <p:sp>
        <p:nvSpPr>
          <p:cNvPr id="10" name="Rectangle 9"/>
          <p:cNvSpPr/>
          <p:nvPr/>
        </p:nvSpPr>
        <p:spPr>
          <a:xfrm>
            <a:off x="56822" y="2330397"/>
            <a:ext cx="5040560" cy="66655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1" name="Rectangle 10"/>
          <p:cNvSpPr/>
          <p:nvPr/>
        </p:nvSpPr>
        <p:spPr>
          <a:xfrm>
            <a:off x="56822" y="3264448"/>
            <a:ext cx="5040560" cy="74061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4" name="Rectangle 13"/>
          <p:cNvSpPr/>
          <p:nvPr/>
        </p:nvSpPr>
        <p:spPr>
          <a:xfrm>
            <a:off x="56822" y="5344465"/>
            <a:ext cx="5184576" cy="103686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5" name="Rectangle 14"/>
          <p:cNvSpPr/>
          <p:nvPr/>
        </p:nvSpPr>
        <p:spPr>
          <a:xfrm>
            <a:off x="56822" y="4352952"/>
            <a:ext cx="5040560" cy="74061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6" name="Rectangle 15"/>
          <p:cNvSpPr/>
          <p:nvPr/>
        </p:nvSpPr>
        <p:spPr>
          <a:xfrm>
            <a:off x="5961478" y="2770660"/>
            <a:ext cx="4464496" cy="37030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7" name="Rectangle 16"/>
          <p:cNvSpPr/>
          <p:nvPr/>
        </p:nvSpPr>
        <p:spPr>
          <a:xfrm>
            <a:off x="5961478" y="3706764"/>
            <a:ext cx="4464496" cy="37030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8" name="Rectangle 17"/>
          <p:cNvSpPr/>
          <p:nvPr/>
        </p:nvSpPr>
        <p:spPr>
          <a:xfrm>
            <a:off x="5961478" y="4714876"/>
            <a:ext cx="4464496" cy="37030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9" name="Rectangle 18"/>
          <p:cNvSpPr/>
          <p:nvPr/>
        </p:nvSpPr>
        <p:spPr>
          <a:xfrm>
            <a:off x="5961478" y="5722988"/>
            <a:ext cx="4464496" cy="37030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Tree>
    <p:extLst>
      <p:ext uri="{BB962C8B-B14F-4D97-AF65-F5344CB8AC3E}">
        <p14:creationId xmlns:p14="http://schemas.microsoft.com/office/powerpoint/2010/main" val="3198176989"/>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629124" y="25460"/>
            <a:ext cx="9721080" cy="523220"/>
          </a:xfrm>
          <a:prstGeom prst="rect">
            <a:avLst/>
          </a:prstGeom>
          <a:noFill/>
        </p:spPr>
        <p:txBody>
          <a:bodyPr wrap="square" rtlCol="0">
            <a:spAutoFit/>
          </a:bodyPr>
          <a:lstStyle/>
          <a:p>
            <a:pPr algn="ctr"/>
            <a:r>
              <a:rPr lang="fr-FR" sz="2800" b="1" dirty="0" smtClean="0">
                <a:solidFill>
                  <a:srgbClr val="3366FF"/>
                </a:solidFill>
                <a:latin typeface="Microsoft YaHei" pitchFamily="34" charset="-122"/>
                <a:ea typeface="Microsoft YaHei" pitchFamily="34" charset="-122"/>
                <a:cs typeface="+mj-cs"/>
              </a:rPr>
              <a:t>QUE RECOMMANDE ERDF/ENEDIS SUR LE TERRAIN ?</a:t>
            </a:r>
          </a:p>
        </p:txBody>
      </p:sp>
      <p:sp>
        <p:nvSpPr>
          <p:cNvPr id="5" name="Rectangle 4"/>
          <p:cNvSpPr/>
          <p:nvPr/>
        </p:nvSpPr>
        <p:spPr>
          <a:xfrm>
            <a:off x="1125067" y="548680"/>
            <a:ext cx="10657184" cy="492443"/>
          </a:xfrm>
          <a:prstGeom prst="rect">
            <a:avLst/>
          </a:prstGeom>
        </p:spPr>
        <p:txBody>
          <a:bodyPr wrap="square">
            <a:spAutoFit/>
          </a:bodyPr>
          <a:lstStyle/>
          <a:p>
            <a:pPr algn="just"/>
            <a:r>
              <a:rPr lang="fr-FR" sz="2600" b="1" dirty="0" smtClean="0">
                <a:solidFill>
                  <a:srgbClr val="3366FF"/>
                </a:solidFill>
              </a:rPr>
              <a:t>Extraits de la fiche N°3 consignes d’ENEDIS aux poseurs mercenaires</a:t>
            </a:r>
          </a:p>
        </p:txBody>
      </p:sp>
      <p:pic>
        <p:nvPicPr>
          <p:cNvPr id="6" name="Picture 2" descr="G:\BACK-UP_DOCUMENTS_060917\DOSSIER-LINKY-VERTEILLAC\INFOS-ENEDIS\FICHE-N3_ENEDIS-REFUS.jpg"/>
          <p:cNvPicPr>
            <a:picLocks noChangeAspect="1" noChangeArrowheads="1"/>
          </p:cNvPicPr>
          <p:nvPr/>
        </p:nvPicPr>
        <p:blipFill>
          <a:blip r:embed="rId2" cstate="screen"/>
          <a:srcRect/>
          <a:stretch>
            <a:fillRect/>
          </a:stretch>
        </p:blipFill>
        <p:spPr bwMode="auto">
          <a:xfrm>
            <a:off x="164777" y="1196752"/>
            <a:ext cx="11977514" cy="5524834"/>
          </a:xfrm>
          <a:prstGeom prst="rect">
            <a:avLst/>
          </a:prstGeom>
          <a:noFill/>
        </p:spPr>
      </p:pic>
      <p:sp>
        <p:nvSpPr>
          <p:cNvPr id="7" name="Rectangle 6"/>
          <p:cNvSpPr/>
          <p:nvPr/>
        </p:nvSpPr>
        <p:spPr>
          <a:xfrm>
            <a:off x="5997424" y="1844824"/>
            <a:ext cx="4536815" cy="36967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8" name="Rectangle 7"/>
          <p:cNvSpPr/>
          <p:nvPr/>
        </p:nvSpPr>
        <p:spPr>
          <a:xfrm>
            <a:off x="5997424" y="2276872"/>
            <a:ext cx="5561257" cy="81328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9" name="Rectangle 8"/>
          <p:cNvSpPr/>
          <p:nvPr/>
        </p:nvSpPr>
        <p:spPr>
          <a:xfrm>
            <a:off x="5997424" y="4341977"/>
            <a:ext cx="5561257" cy="88722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0" name="Rectangle 9"/>
          <p:cNvSpPr/>
          <p:nvPr/>
        </p:nvSpPr>
        <p:spPr>
          <a:xfrm>
            <a:off x="5997424" y="6299684"/>
            <a:ext cx="4536815" cy="36967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1" name="Rectangle 10"/>
          <p:cNvSpPr/>
          <p:nvPr/>
        </p:nvSpPr>
        <p:spPr>
          <a:xfrm>
            <a:off x="452808" y="2753946"/>
            <a:ext cx="5122211" cy="103509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2" name="Rectangle 11"/>
          <p:cNvSpPr/>
          <p:nvPr/>
        </p:nvSpPr>
        <p:spPr>
          <a:xfrm>
            <a:off x="380801" y="4266114"/>
            <a:ext cx="5268560" cy="103509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3" name="Rectangle 12"/>
          <p:cNvSpPr/>
          <p:nvPr/>
        </p:nvSpPr>
        <p:spPr>
          <a:xfrm>
            <a:off x="452808" y="1389649"/>
            <a:ext cx="5122211" cy="88722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Tree>
    <p:extLst>
      <p:ext uri="{BB962C8B-B14F-4D97-AF65-F5344CB8AC3E}">
        <p14:creationId xmlns:p14="http://schemas.microsoft.com/office/powerpoint/2010/main" val="3198176989"/>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2565227" y="25460"/>
            <a:ext cx="6768752" cy="523220"/>
          </a:xfrm>
          <a:prstGeom prst="rect">
            <a:avLst/>
          </a:prstGeom>
          <a:noFill/>
        </p:spPr>
        <p:txBody>
          <a:bodyPr wrap="square" rtlCol="0">
            <a:spAutoFit/>
          </a:bodyPr>
          <a:lstStyle/>
          <a:p>
            <a:pPr algn="ctr"/>
            <a:r>
              <a:rPr lang="fr-FR" sz="2800" b="1" dirty="0" smtClean="0">
                <a:solidFill>
                  <a:srgbClr val="3366FF"/>
                </a:solidFill>
                <a:latin typeface="Microsoft YaHei" pitchFamily="34" charset="-122"/>
                <a:ea typeface="Microsoft YaHei" pitchFamily="34" charset="-122"/>
                <a:cs typeface="+mj-cs"/>
              </a:rPr>
              <a:t>CONSEQUENCES JURIDIQUES ?</a:t>
            </a:r>
          </a:p>
        </p:txBody>
      </p:sp>
      <p:sp>
        <p:nvSpPr>
          <p:cNvPr id="5" name="Rectangle 4"/>
          <p:cNvSpPr/>
          <p:nvPr/>
        </p:nvSpPr>
        <p:spPr>
          <a:xfrm>
            <a:off x="981051" y="606162"/>
            <a:ext cx="10657184" cy="5878531"/>
          </a:xfrm>
          <a:prstGeom prst="rect">
            <a:avLst/>
          </a:prstGeom>
        </p:spPr>
        <p:txBody>
          <a:bodyPr wrap="square">
            <a:spAutoFit/>
          </a:bodyPr>
          <a:lstStyle/>
          <a:p>
            <a:pPr algn="ctr"/>
            <a:r>
              <a:rPr lang="fr-FR" sz="2500" b="1" dirty="0" smtClean="0">
                <a:solidFill>
                  <a:srgbClr val="FF0000"/>
                </a:solidFill>
              </a:rPr>
              <a:t>Ces consignes sont une incitation à la violation de la propriété privée</a:t>
            </a:r>
          </a:p>
          <a:p>
            <a:pPr algn="just"/>
            <a:endParaRPr lang="fr-FR" sz="2400" b="1" dirty="0" smtClean="0">
              <a:solidFill>
                <a:srgbClr val="FF0000"/>
              </a:solidFill>
            </a:endParaRPr>
          </a:p>
          <a:p>
            <a:pPr algn="just"/>
            <a:r>
              <a:rPr lang="fr-FR" sz="2200" b="1" dirty="0" smtClean="0">
                <a:solidFill>
                  <a:srgbClr val="FF0000"/>
                </a:solidFill>
              </a:rPr>
              <a:t>ATTITUDE D’ENEDIS ET SES SOUS TRAITANTS INTOLERABLE ET CONDAMNABLES</a:t>
            </a:r>
          </a:p>
          <a:p>
            <a:pPr algn="just">
              <a:defRPr/>
            </a:pPr>
            <a:endParaRPr lang="fr-FR" sz="900" b="1" i="1" u="sng" dirty="0" smtClean="0">
              <a:solidFill>
                <a:srgbClr val="0070C0"/>
              </a:solidFill>
            </a:endParaRPr>
          </a:p>
          <a:p>
            <a:pPr algn="just">
              <a:defRPr/>
            </a:pPr>
            <a:r>
              <a:rPr lang="fr-FR" sz="2400" b="1" i="1" u="sng" dirty="0" smtClean="0">
                <a:solidFill>
                  <a:srgbClr val="0070C0"/>
                </a:solidFill>
              </a:rPr>
              <a:t>Article 432-8 du Code pénal </a:t>
            </a:r>
            <a:r>
              <a:rPr lang="fr-FR" sz="2400" b="1" i="1" dirty="0" smtClean="0">
                <a:solidFill>
                  <a:srgbClr val="0070C0"/>
                </a:solidFill>
              </a:rPr>
              <a:t>: Le fait, par une </a:t>
            </a:r>
            <a:r>
              <a:rPr lang="fr-FR" sz="2400" b="1" i="1" u="sng" dirty="0" smtClean="0">
                <a:solidFill>
                  <a:srgbClr val="FF0000"/>
                </a:solidFill>
              </a:rPr>
              <a:t>personne dépositaire de l'autorité publique ou chargée d'une mission de service public</a:t>
            </a:r>
            <a:r>
              <a:rPr lang="fr-FR" sz="2400" b="1" i="1" dirty="0" smtClean="0">
                <a:solidFill>
                  <a:srgbClr val="0070C0"/>
                </a:solidFill>
              </a:rPr>
              <a:t>, agissant dans l'exercice ou à l'occasion de l'exercice de ses fonctions ou de sa mission, </a:t>
            </a:r>
            <a:r>
              <a:rPr lang="fr-FR" sz="2400" b="1" i="1" u="sng" dirty="0" smtClean="0">
                <a:solidFill>
                  <a:srgbClr val="FF0000"/>
                </a:solidFill>
              </a:rPr>
              <a:t>de s'introduire ou de tenter de s'introduire dans le domicile </a:t>
            </a:r>
            <a:r>
              <a:rPr lang="fr-FR" sz="2400" b="1" i="1" dirty="0" smtClean="0">
                <a:solidFill>
                  <a:srgbClr val="0070C0"/>
                </a:solidFill>
              </a:rPr>
              <a:t>d'autrui contre le gré de celui-ci hors les cas prévus par la loi est puni de </a:t>
            </a:r>
            <a:r>
              <a:rPr lang="fr-FR" sz="2400" b="1" i="1" u="sng" dirty="0" smtClean="0">
                <a:solidFill>
                  <a:srgbClr val="FF0000"/>
                </a:solidFill>
              </a:rPr>
              <a:t>deux ans d'emprisonnement et de 30 000 euros d'amende</a:t>
            </a:r>
            <a:r>
              <a:rPr lang="fr-FR" sz="2400" b="1" i="1" dirty="0" smtClean="0">
                <a:solidFill>
                  <a:srgbClr val="0070C0"/>
                </a:solidFill>
              </a:rPr>
              <a:t>.</a:t>
            </a:r>
          </a:p>
          <a:p>
            <a:pPr algn="just">
              <a:defRPr/>
            </a:pPr>
            <a:endParaRPr lang="fr-FR" sz="1000" b="1" i="1" dirty="0" smtClean="0">
              <a:solidFill>
                <a:srgbClr val="0070C0"/>
              </a:solidFill>
            </a:endParaRPr>
          </a:p>
          <a:p>
            <a:pPr algn="just">
              <a:defRPr/>
            </a:pPr>
            <a:r>
              <a:rPr lang="fr-FR" sz="2400" b="1" i="1" dirty="0" smtClean="0">
                <a:solidFill>
                  <a:srgbClr val="0070C0"/>
                </a:solidFill>
              </a:rPr>
              <a:t>A</a:t>
            </a:r>
            <a:r>
              <a:rPr lang="fr-FR" sz="2400" b="1" i="1" u="sng" dirty="0" smtClean="0">
                <a:solidFill>
                  <a:srgbClr val="0070C0"/>
                </a:solidFill>
              </a:rPr>
              <a:t>rticle. 226-4 du code pénal : </a:t>
            </a:r>
            <a:r>
              <a:rPr lang="fr-FR" sz="2400" b="1" i="1" dirty="0" smtClean="0">
                <a:solidFill>
                  <a:srgbClr val="0070C0"/>
                </a:solidFill>
              </a:rPr>
              <a:t>précision de l’infraction (loi n° 2015-714 du 24 juin 2015 tendant à préciser l’infraction de violation de domicile) :</a:t>
            </a:r>
          </a:p>
          <a:p>
            <a:pPr algn="just">
              <a:defRPr/>
            </a:pPr>
            <a:r>
              <a:rPr lang="fr-FR" sz="2400" b="1" i="1" u="sng" dirty="0" smtClean="0">
                <a:solidFill>
                  <a:srgbClr val="FF0000"/>
                </a:solidFill>
              </a:rPr>
              <a:t>L’introduction dans le domicile d’autrui à l’aide de manœuvres, menaces, voies de fait ou contrainte</a:t>
            </a:r>
            <a:r>
              <a:rPr lang="fr-FR" sz="2400" b="1" i="1" u="sng" dirty="0" smtClean="0">
                <a:solidFill>
                  <a:srgbClr val="0070C0"/>
                </a:solidFill>
              </a:rPr>
              <a:t>, </a:t>
            </a:r>
            <a:r>
              <a:rPr lang="fr-FR" sz="2400" b="1" i="1" dirty="0" smtClean="0">
                <a:solidFill>
                  <a:srgbClr val="0070C0"/>
                </a:solidFill>
              </a:rPr>
              <a:t>hors les cas où la loi le permet, est puni </a:t>
            </a:r>
            <a:r>
              <a:rPr lang="fr-FR" sz="2400" b="1" i="1" u="sng" dirty="0" smtClean="0">
                <a:solidFill>
                  <a:srgbClr val="FF0000"/>
                </a:solidFill>
              </a:rPr>
              <a:t>d’un an d’emprisonnement et de 15.000 euros d’amende.</a:t>
            </a:r>
          </a:p>
        </p:txBody>
      </p:sp>
    </p:spTree>
    <p:extLst>
      <p:ext uri="{BB962C8B-B14F-4D97-AF65-F5344CB8AC3E}">
        <p14:creationId xmlns:p14="http://schemas.microsoft.com/office/powerpoint/2010/main" val="3198176989"/>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anim calcmode="lin" valueType="num">
                                      <p:cBhvr>
                                        <p:cTn id="7"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8" dur="500" fill="hold"/>
                                        <p:tgtEl>
                                          <p:spTgt spid="5">
                                            <p:txEl>
                                              <p:pRg st="4" end="4"/>
                                            </p:txEl>
                                          </p:spTgt>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nodeType="clickEffect">
                                  <p:stCondLst>
                                    <p:cond delay="0"/>
                                  </p:stCondLst>
                                  <p:childTnLst>
                                    <p:set>
                                      <p:cBhvr>
                                        <p:cTn id="12" dur="1" fill="hold">
                                          <p:stCondLst>
                                            <p:cond delay="0"/>
                                          </p:stCondLst>
                                        </p:cTn>
                                        <p:tgtEl>
                                          <p:spTgt spid="5">
                                            <p:txEl>
                                              <p:pRg st="6" end="6"/>
                                            </p:txEl>
                                          </p:spTgt>
                                        </p:tgtEl>
                                        <p:attrNameLst>
                                          <p:attrName>style.visibility</p:attrName>
                                        </p:attrNameLst>
                                      </p:cBhvr>
                                      <p:to>
                                        <p:strVal val="visible"/>
                                      </p:to>
                                    </p:set>
                                    <p:anim calcmode="lin" valueType="num">
                                      <p:cBhvr>
                                        <p:cTn id="13" dur="500" fill="hold"/>
                                        <p:tgtEl>
                                          <p:spTgt spid="5">
                                            <p:txEl>
                                              <p:pRg st="6" end="6"/>
                                            </p:txEl>
                                          </p:spTgt>
                                        </p:tgtEl>
                                        <p:attrNameLst>
                                          <p:attrName>ppt_w</p:attrName>
                                        </p:attrNameLst>
                                      </p:cBhvr>
                                      <p:tavLst>
                                        <p:tav tm="0">
                                          <p:val>
                                            <p:fltVal val="0"/>
                                          </p:val>
                                        </p:tav>
                                        <p:tav tm="100000">
                                          <p:val>
                                            <p:strVal val="#ppt_w"/>
                                          </p:val>
                                        </p:tav>
                                      </p:tavLst>
                                    </p:anim>
                                    <p:anim calcmode="lin" valueType="num">
                                      <p:cBhvr>
                                        <p:cTn id="14" dur="500" fill="hold"/>
                                        <p:tgtEl>
                                          <p:spTgt spid="5">
                                            <p:txEl>
                                              <p:pRg st="6" end="6"/>
                                            </p:txEl>
                                          </p:spTgt>
                                        </p:tgtEl>
                                        <p:attrNameLst>
                                          <p:attrName>ppt_h</p:attrName>
                                        </p:attrNameLst>
                                      </p:cBhvr>
                                      <p:tavLst>
                                        <p:tav tm="0">
                                          <p:val>
                                            <p:strVal val="#ppt_h"/>
                                          </p:val>
                                        </p:tav>
                                        <p:tav tm="100000">
                                          <p:val>
                                            <p:strVal val="#ppt_h"/>
                                          </p:val>
                                        </p:tav>
                                      </p:tavLst>
                                    </p:anim>
                                  </p:childTnLst>
                                </p:cTn>
                              </p:par>
                              <p:par>
                                <p:cTn id="15" presetID="17" presetClass="entr" presetSubtype="10" fill="hold" nodeType="withEffect">
                                  <p:stCondLst>
                                    <p:cond delay="0"/>
                                  </p:stCondLst>
                                  <p:childTnLst>
                                    <p:set>
                                      <p:cBhvr>
                                        <p:cTn id="16" dur="1" fill="hold">
                                          <p:stCondLst>
                                            <p:cond delay="0"/>
                                          </p:stCondLst>
                                        </p:cTn>
                                        <p:tgtEl>
                                          <p:spTgt spid="5">
                                            <p:txEl>
                                              <p:pRg st="7" end="7"/>
                                            </p:txEl>
                                          </p:spTgt>
                                        </p:tgtEl>
                                        <p:attrNameLst>
                                          <p:attrName>style.visibility</p:attrName>
                                        </p:attrNameLst>
                                      </p:cBhvr>
                                      <p:to>
                                        <p:strVal val="visible"/>
                                      </p:to>
                                    </p:set>
                                    <p:anim calcmode="lin" valueType="num">
                                      <p:cBhvr>
                                        <p:cTn id="17" dur="500" fill="hold"/>
                                        <p:tgtEl>
                                          <p:spTgt spid="5">
                                            <p:txEl>
                                              <p:pRg st="7" end="7"/>
                                            </p:txEl>
                                          </p:spTgt>
                                        </p:tgtEl>
                                        <p:attrNameLst>
                                          <p:attrName>ppt_w</p:attrName>
                                        </p:attrNameLst>
                                      </p:cBhvr>
                                      <p:tavLst>
                                        <p:tav tm="0">
                                          <p:val>
                                            <p:fltVal val="0"/>
                                          </p:val>
                                        </p:tav>
                                        <p:tav tm="100000">
                                          <p:val>
                                            <p:strVal val="#ppt_w"/>
                                          </p:val>
                                        </p:tav>
                                      </p:tavLst>
                                    </p:anim>
                                    <p:anim calcmode="lin" valueType="num">
                                      <p:cBhvr>
                                        <p:cTn id="18" dur="500" fill="hold"/>
                                        <p:tgtEl>
                                          <p:spTgt spid="5">
                                            <p:txEl>
                                              <p:pRg st="7" end="7"/>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txBox="1">
            <a:spLocks noChangeArrowheads="1"/>
          </p:cNvSpPr>
          <p:nvPr/>
        </p:nvSpPr>
        <p:spPr>
          <a:xfrm>
            <a:off x="1773138" y="-13741"/>
            <a:ext cx="9001001" cy="706437"/>
          </a:xfrm>
          <a:prstGeom prst="rect">
            <a:avLst/>
          </a:prstGeom>
        </p:spPr>
        <p:txBody>
          <a:bodyPr vert="horz" anchor="ctr">
            <a:noAutofit/>
          </a:bodyPr>
          <a:lstStyle/>
          <a:p>
            <a:pPr marL="0" marR="0" lvl="0" indent="0" algn="ctr" defTabSz="914400" rtl="0" eaLnBrk="1" fontAlgn="auto" latinLnBrk="0" hangingPunct="1">
              <a:lnSpc>
                <a:spcPct val="100000"/>
              </a:lnSpc>
              <a:spcBef>
                <a:spcPct val="0"/>
              </a:spcBef>
              <a:spcAft>
                <a:spcPts val="0"/>
              </a:spcAft>
              <a:buClrTx/>
              <a:buSzTx/>
              <a:tabLst/>
              <a:defRPr/>
            </a:pPr>
            <a:r>
              <a:rPr lang="fr-CA" sz="22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la technologie du courant porteur de ligne </a:t>
            </a:r>
            <a:r>
              <a:rPr lang="fr-CA" sz="2200" b="1" cap="all" dirty="0" err="1"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cpl</a:t>
            </a:r>
            <a:endParaRPr kumimoji="0" lang="en-US" sz="22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endParaRPr>
          </a:p>
        </p:txBody>
      </p:sp>
      <p:sp>
        <p:nvSpPr>
          <p:cNvPr id="3" name="Rectangle 4"/>
          <p:cNvSpPr txBox="1">
            <a:spLocks noChangeArrowheads="1"/>
          </p:cNvSpPr>
          <p:nvPr/>
        </p:nvSpPr>
        <p:spPr>
          <a:xfrm>
            <a:off x="479247" y="980728"/>
            <a:ext cx="11663044" cy="706437"/>
          </a:xfrm>
          <a:prstGeom prst="rect">
            <a:avLst/>
          </a:prstGeom>
        </p:spPr>
        <p:txBody>
          <a:bodyPr vert="horz" anchor="ctr">
            <a:noAutofit/>
          </a:bodyPr>
          <a:lstStyle/>
          <a:p>
            <a:pPr marL="0" marR="0" lvl="0" indent="0" algn="just" defTabSz="914400" rtl="0" eaLnBrk="1" fontAlgn="auto" latinLnBrk="0" hangingPunct="1">
              <a:lnSpc>
                <a:spcPct val="100000"/>
              </a:lnSpc>
              <a:spcBef>
                <a:spcPct val="0"/>
              </a:spcBef>
              <a:spcAft>
                <a:spcPts val="0"/>
              </a:spcAft>
              <a:buClrTx/>
              <a:buSzTx/>
              <a:buFont typeface="Arial" pitchFamily="34" charset="0"/>
              <a:buChar char="•"/>
              <a:tabLst/>
              <a:defRPr/>
            </a:pPr>
            <a:r>
              <a:rPr lang="fr-CA" sz="20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La technologie du courant porteur de ligne </a:t>
            </a:r>
            <a:r>
              <a:rPr lang="fr-CA" sz="2000" b="1" cap="all" dirty="0" err="1"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cpl</a:t>
            </a:r>
            <a:r>
              <a:rPr lang="fr-CA" sz="20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 d</a:t>
            </a:r>
            <a:r>
              <a:rPr kumimoji="0" lang="fr-CA" sz="2000" b="1" i="0" u="none" strike="noStrike" kern="1200" cap="all" spc="0" normalizeH="0" baseline="0" noProof="0" dirty="0" err="1"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rPr>
              <a:t>ate</a:t>
            </a:r>
            <a:r>
              <a:rPr kumimoji="0" lang="fr-CA" sz="20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rPr>
              <a:t> des années</a:t>
            </a:r>
            <a:r>
              <a:rPr kumimoji="0" lang="fr-CA" sz="2000" b="1" i="0" u="none" strike="noStrike" kern="1200" cap="all" spc="0" normalizeH="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rPr>
              <a:t> 1930</a:t>
            </a:r>
            <a:endParaRPr kumimoji="0" lang="en-US" sz="20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endParaRPr>
          </a:p>
        </p:txBody>
      </p:sp>
      <p:sp>
        <p:nvSpPr>
          <p:cNvPr id="4" name="Rectangle 4"/>
          <p:cNvSpPr txBox="1">
            <a:spLocks noChangeArrowheads="1"/>
          </p:cNvSpPr>
          <p:nvPr/>
        </p:nvSpPr>
        <p:spPr>
          <a:xfrm>
            <a:off x="335231" y="1916832"/>
            <a:ext cx="11420805" cy="706437"/>
          </a:xfrm>
          <a:prstGeom prst="rect">
            <a:avLst/>
          </a:prstGeom>
        </p:spPr>
        <p:txBody>
          <a:bodyPr vert="horz" anchor="ctr">
            <a:noAutofit/>
          </a:bodyPr>
          <a:lstStyle/>
          <a:p>
            <a:pPr marL="0" marR="0" lvl="0" indent="0" algn="just" defTabSz="914400" rtl="0" eaLnBrk="1" fontAlgn="auto" latinLnBrk="0" hangingPunct="1">
              <a:lnSpc>
                <a:spcPct val="100000"/>
              </a:lnSpc>
              <a:spcBef>
                <a:spcPct val="0"/>
              </a:spcBef>
              <a:spcAft>
                <a:spcPts val="0"/>
              </a:spcAft>
              <a:buClrTx/>
              <a:buSzTx/>
              <a:buFont typeface="Arial" pitchFamily="34" charset="0"/>
              <a:buChar char="•"/>
              <a:tabLst/>
              <a:defRPr/>
            </a:pPr>
            <a:r>
              <a:rPr lang="fr-CA" sz="20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Elle consiste à utiliser le réseau électrique d’une habitation ou d’un environnement industriel pour acheminer des informations vers d’autres  équipements distants</a:t>
            </a:r>
            <a:endParaRPr kumimoji="0" lang="en-US" sz="20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endParaRPr>
          </a:p>
        </p:txBody>
      </p:sp>
      <p:sp>
        <p:nvSpPr>
          <p:cNvPr id="5" name="Rectangle 4"/>
          <p:cNvSpPr txBox="1">
            <a:spLocks noChangeArrowheads="1"/>
          </p:cNvSpPr>
          <p:nvPr/>
        </p:nvSpPr>
        <p:spPr>
          <a:xfrm>
            <a:off x="431206" y="3212976"/>
            <a:ext cx="11420805" cy="706437"/>
          </a:xfrm>
          <a:prstGeom prst="rect">
            <a:avLst/>
          </a:prstGeom>
        </p:spPr>
        <p:txBody>
          <a:bodyPr vert="horz" anchor="ctr">
            <a:noAutofit/>
          </a:bodyPr>
          <a:lstStyle/>
          <a:p>
            <a:pPr marL="0" marR="0" lvl="0" indent="0" algn="just" defTabSz="914400" rtl="0" eaLnBrk="1" fontAlgn="auto" latinLnBrk="0" hangingPunct="1">
              <a:lnSpc>
                <a:spcPct val="100000"/>
              </a:lnSpc>
              <a:spcBef>
                <a:spcPct val="0"/>
              </a:spcBef>
              <a:spcAft>
                <a:spcPts val="0"/>
              </a:spcAft>
              <a:buClrTx/>
              <a:buSzTx/>
              <a:buFont typeface="Arial" pitchFamily="34" charset="0"/>
              <a:buChar char="•"/>
              <a:tabLst/>
              <a:defRPr/>
            </a:pPr>
            <a:r>
              <a:rPr lang="fr-CA" sz="20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L’information moyenne ou haute fréquence est superposée avec le signal alternatif de 50 Hz</a:t>
            </a:r>
            <a:endParaRPr kumimoji="0" lang="en-US" sz="20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endParaRPr>
          </a:p>
        </p:txBody>
      </p:sp>
      <p:pic>
        <p:nvPicPr>
          <p:cNvPr id="6" name="Picture 2" descr="D:\MES DOCUMENTS\ASSOCIATION-ARRP91\DESSINS\logo-danger.jpg"/>
          <p:cNvPicPr>
            <a:picLocks noChangeAspect="1" noChangeArrowheads="1"/>
          </p:cNvPicPr>
          <p:nvPr/>
        </p:nvPicPr>
        <p:blipFill>
          <a:blip r:embed="rId2" cstate="screen"/>
          <a:srcRect/>
          <a:stretch>
            <a:fillRect/>
          </a:stretch>
        </p:blipFill>
        <p:spPr bwMode="auto">
          <a:xfrm>
            <a:off x="5271933" y="3789040"/>
            <a:ext cx="2237541" cy="1967911"/>
          </a:xfrm>
          <a:prstGeom prst="rect">
            <a:avLst/>
          </a:prstGeom>
          <a:noFill/>
        </p:spPr>
      </p:pic>
      <p:sp>
        <p:nvSpPr>
          <p:cNvPr id="7" name="Rectangle 4"/>
          <p:cNvSpPr txBox="1">
            <a:spLocks noChangeArrowheads="1"/>
          </p:cNvSpPr>
          <p:nvPr/>
        </p:nvSpPr>
        <p:spPr>
          <a:xfrm>
            <a:off x="431202" y="5949280"/>
            <a:ext cx="11324834" cy="576064"/>
          </a:xfrm>
          <a:prstGeom prst="rect">
            <a:avLst/>
          </a:prstGeom>
        </p:spPr>
        <p:txBody>
          <a:bodyPr vert="horz" anchor="ctr">
            <a:noAutofit/>
          </a:bodyPr>
          <a:lstStyle/>
          <a:p>
            <a:pPr marL="0" marR="0" lvl="0" indent="0" algn="just" defTabSz="914400" rtl="0" eaLnBrk="1" fontAlgn="auto" latinLnBrk="0" hangingPunct="1">
              <a:lnSpc>
                <a:spcPct val="100000"/>
              </a:lnSpc>
              <a:spcBef>
                <a:spcPct val="0"/>
              </a:spcBef>
              <a:spcAft>
                <a:spcPts val="0"/>
              </a:spcAft>
              <a:buClrTx/>
              <a:buSzTx/>
              <a:buFontTx/>
              <a:buNone/>
              <a:tabLst/>
              <a:defRPr/>
            </a:pPr>
            <a:r>
              <a:rPr kumimoji="0" lang="fr-CA" sz="2100" b="1" i="0" u="none" strike="noStrike" kern="1200" cap="all" spc="0" normalizeH="0" baseline="0" noProof="0" dirty="0" smtClean="0">
                <a:ln>
                  <a:noFill/>
                </a:ln>
                <a:solidFill>
                  <a:srgbClr val="FF0000"/>
                </a:solidFill>
                <a:effectLst>
                  <a:reflection blurRad="12700" stA="48000" endA="300" endPos="55000" dir="5400000" sy="-90000" algn="bl" rotWithShape="0"/>
                </a:effectLst>
                <a:uLnTx/>
                <a:uFillTx/>
                <a:latin typeface="Microsoft YaHei" pitchFamily="34" charset="-122"/>
                <a:ea typeface="Microsoft YaHei" pitchFamily="34" charset="-122"/>
                <a:cs typeface="+mj-cs"/>
              </a:rPr>
              <a:t>L’</a:t>
            </a:r>
            <a:r>
              <a:rPr kumimoji="0" lang="fr-CA" sz="2100" b="1" i="0" u="none" strike="noStrike" kern="1200" cap="all" spc="0" normalizeH="0" noProof="0" dirty="0" smtClean="0">
                <a:ln>
                  <a:noFill/>
                </a:ln>
                <a:solidFill>
                  <a:srgbClr val="FF0000"/>
                </a:solidFill>
                <a:effectLst>
                  <a:reflection blurRad="12700" stA="48000" endA="300" endPos="55000" dir="5400000" sy="-90000" algn="bl" rotWithShape="0"/>
                </a:effectLst>
                <a:uLnTx/>
                <a:uFillTx/>
                <a:latin typeface="Microsoft YaHei" pitchFamily="34" charset="-122"/>
                <a:ea typeface="Microsoft YaHei" pitchFamily="34" charset="-122"/>
                <a:cs typeface="+mj-cs"/>
              </a:rPr>
              <a:t>installation électrique intérieure de la maison devient un réseau d’antennes</a:t>
            </a:r>
            <a:endParaRPr kumimoji="0" lang="en-US" sz="2100" b="1" i="0" u="none" strike="noStrike" kern="1200" cap="all" spc="0" normalizeH="0" baseline="0" noProof="0" dirty="0" smtClean="0">
              <a:ln>
                <a:noFill/>
              </a:ln>
              <a:solidFill>
                <a:srgbClr val="FF0000"/>
              </a:solidFill>
              <a:effectLst>
                <a:reflection blurRad="12700" stA="48000" endA="300" endPos="55000" dir="5400000" sy="-90000" algn="bl" rotWithShape="0"/>
              </a:effectLst>
              <a:uLnTx/>
              <a:uFillTx/>
              <a:latin typeface="Microsoft YaHei" pitchFamily="34" charset="-122"/>
              <a:ea typeface="Microsoft YaHei" pitchFamily="34" charset="-122"/>
              <a:cs typeface="+mj-cs"/>
            </a:endParaRPr>
          </a:p>
        </p:txBody>
      </p:sp>
    </p:spTree>
    <p:extLst>
      <p:ext uri="{BB962C8B-B14F-4D97-AF65-F5344CB8AC3E}">
        <p14:creationId xmlns:p14="http://schemas.microsoft.com/office/powerpoint/2010/main" val="3198176989"/>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4" presetClass="entr" presetSubtype="16" fill="hold" grpId="0" nodeType="afterEffect">
                                  <p:stCondLst>
                                    <p:cond delay="1500"/>
                                  </p:stCondLst>
                                  <p:childTnLst>
                                    <p:set>
                                      <p:cBhvr>
                                        <p:cTn id="11" dur="1" fill="hold">
                                          <p:stCondLst>
                                            <p:cond delay="0"/>
                                          </p:stCondLst>
                                        </p:cTn>
                                        <p:tgtEl>
                                          <p:spTgt spid="4"/>
                                        </p:tgtEl>
                                        <p:attrNameLst>
                                          <p:attrName>style.visibility</p:attrName>
                                        </p:attrNameLst>
                                      </p:cBhvr>
                                      <p:to>
                                        <p:strVal val="visible"/>
                                      </p:to>
                                    </p:set>
                                    <p:animEffect transition="in" filter="box(in)">
                                      <p:cBhvr>
                                        <p:cTn id="12" dur="2000"/>
                                        <p:tgtEl>
                                          <p:spTgt spid="4"/>
                                        </p:tgtEl>
                                      </p:cBhvr>
                                    </p:animEffect>
                                  </p:childTnLst>
                                </p:cTn>
                              </p:par>
                            </p:childTnLst>
                          </p:cTn>
                        </p:par>
                        <p:par>
                          <p:cTn id="13" fill="hold">
                            <p:stCondLst>
                              <p:cond delay="4000"/>
                            </p:stCondLst>
                            <p:childTnLst>
                              <p:par>
                                <p:cTn id="14" presetID="17" presetClass="entr" presetSubtype="10" fill="hold" grpId="0" nodeType="afterEffect">
                                  <p:stCondLst>
                                    <p:cond delay="1500"/>
                                  </p:stCondLst>
                                  <p:childTnLst>
                                    <p:set>
                                      <p:cBhvr>
                                        <p:cTn id="15" dur="1" fill="hold">
                                          <p:stCondLst>
                                            <p:cond delay="0"/>
                                          </p:stCondLst>
                                        </p:cTn>
                                        <p:tgtEl>
                                          <p:spTgt spid="5"/>
                                        </p:tgtEl>
                                        <p:attrNameLst>
                                          <p:attrName>style.visibility</p:attrName>
                                        </p:attrNameLst>
                                      </p:cBhvr>
                                      <p:to>
                                        <p:strVal val="visible"/>
                                      </p:to>
                                    </p:set>
                                    <p:anim calcmode="lin" valueType="num">
                                      <p:cBhvr>
                                        <p:cTn id="16" dur="2000" fill="hold"/>
                                        <p:tgtEl>
                                          <p:spTgt spid="5"/>
                                        </p:tgtEl>
                                        <p:attrNameLst>
                                          <p:attrName>ppt_w</p:attrName>
                                        </p:attrNameLst>
                                      </p:cBhvr>
                                      <p:tavLst>
                                        <p:tav tm="0">
                                          <p:val>
                                            <p:fltVal val="0"/>
                                          </p:val>
                                        </p:tav>
                                        <p:tav tm="100000">
                                          <p:val>
                                            <p:strVal val="#ppt_w"/>
                                          </p:val>
                                        </p:tav>
                                      </p:tavLst>
                                    </p:anim>
                                    <p:anim calcmode="lin" valueType="num">
                                      <p:cBhvr>
                                        <p:cTn id="17" dur="2000" fill="hold"/>
                                        <p:tgtEl>
                                          <p:spTgt spid="5"/>
                                        </p:tgtEl>
                                        <p:attrNameLst>
                                          <p:attrName>ppt_h</p:attrName>
                                        </p:attrNameLst>
                                      </p:cBhvr>
                                      <p:tavLst>
                                        <p:tav tm="0">
                                          <p:val>
                                            <p:strVal val="#ppt_h"/>
                                          </p:val>
                                        </p:tav>
                                        <p:tav tm="100000">
                                          <p:val>
                                            <p:strVal val="#ppt_h"/>
                                          </p:val>
                                        </p:tav>
                                      </p:tavLst>
                                    </p:anim>
                                  </p:childTnLst>
                                </p:cTn>
                              </p:par>
                              <p:par>
                                <p:cTn id="18" presetID="2" presetClass="entr" presetSubtype="4" fill="hold" grpId="0" nodeType="withEffect">
                                  <p:stCondLst>
                                    <p:cond delay="150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1000" fill="hold"/>
                                        <p:tgtEl>
                                          <p:spTgt spid="7"/>
                                        </p:tgtEl>
                                        <p:attrNameLst>
                                          <p:attrName>ppt_x</p:attrName>
                                        </p:attrNameLst>
                                      </p:cBhvr>
                                      <p:tavLst>
                                        <p:tav tm="0">
                                          <p:val>
                                            <p:strVal val="#ppt_x"/>
                                          </p:val>
                                        </p:tav>
                                        <p:tav tm="100000">
                                          <p:val>
                                            <p:strVal val="#ppt_x"/>
                                          </p:val>
                                        </p:tav>
                                      </p:tavLst>
                                    </p:anim>
                                    <p:anim calcmode="lin" valueType="num">
                                      <p:cBhvr additive="base">
                                        <p:cTn id="21" dur="1000" fill="hold"/>
                                        <p:tgtEl>
                                          <p:spTgt spid="7"/>
                                        </p:tgtEl>
                                        <p:attrNameLst>
                                          <p:attrName>ppt_y</p:attrName>
                                        </p:attrNameLst>
                                      </p:cBhvr>
                                      <p:tavLst>
                                        <p:tav tm="0">
                                          <p:val>
                                            <p:strVal val="1+#ppt_h/2"/>
                                          </p:val>
                                        </p:tav>
                                        <p:tav tm="100000">
                                          <p:val>
                                            <p:strVal val="#ppt_y"/>
                                          </p:val>
                                        </p:tav>
                                      </p:tavLst>
                                    </p:anim>
                                  </p:childTnLst>
                                </p:cTn>
                              </p:par>
                            </p:childTnLst>
                          </p:cTn>
                        </p:par>
                        <p:par>
                          <p:cTn id="22" fill="hold">
                            <p:stCondLst>
                              <p:cond delay="7500"/>
                            </p:stCondLst>
                            <p:childTnLst>
                              <p:par>
                                <p:cTn id="23" presetID="1" presetClass="entr" presetSubtype="0"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par>
                          <p:cTn id="25" fill="hold">
                            <p:stCondLst>
                              <p:cond delay="7500"/>
                            </p:stCondLst>
                            <p:childTnLst>
                              <p:par>
                                <p:cTn id="26" presetID="53" presetClass="exit" presetSubtype="0" repeatCount="5000" fill="hold" nodeType="afterEffect">
                                  <p:stCondLst>
                                    <p:cond delay="0"/>
                                  </p:stCondLst>
                                  <p:childTnLst>
                                    <p:anim calcmode="lin" valueType="num">
                                      <p:cBhvr>
                                        <p:cTn id="27" dur="2000"/>
                                        <p:tgtEl>
                                          <p:spTgt spid="6"/>
                                        </p:tgtEl>
                                        <p:attrNameLst>
                                          <p:attrName>ppt_w</p:attrName>
                                        </p:attrNameLst>
                                      </p:cBhvr>
                                      <p:tavLst>
                                        <p:tav tm="0">
                                          <p:val>
                                            <p:strVal val="ppt_w"/>
                                          </p:val>
                                        </p:tav>
                                        <p:tav tm="100000">
                                          <p:val>
                                            <p:fltVal val="0"/>
                                          </p:val>
                                        </p:tav>
                                      </p:tavLst>
                                    </p:anim>
                                    <p:anim calcmode="lin" valueType="num">
                                      <p:cBhvr>
                                        <p:cTn id="28" dur="2000"/>
                                        <p:tgtEl>
                                          <p:spTgt spid="6"/>
                                        </p:tgtEl>
                                        <p:attrNameLst>
                                          <p:attrName>ppt_h</p:attrName>
                                        </p:attrNameLst>
                                      </p:cBhvr>
                                      <p:tavLst>
                                        <p:tav tm="0">
                                          <p:val>
                                            <p:strVal val="ppt_h"/>
                                          </p:val>
                                        </p:tav>
                                        <p:tav tm="100000">
                                          <p:val>
                                            <p:fltVal val="0"/>
                                          </p:val>
                                        </p:tav>
                                      </p:tavLst>
                                    </p:anim>
                                    <p:animEffect transition="out" filter="fade">
                                      <p:cBhvr>
                                        <p:cTn id="29" dur="2000"/>
                                        <p:tgtEl>
                                          <p:spTgt spid="6"/>
                                        </p:tgtEl>
                                      </p:cBhvr>
                                    </p:animEffect>
                                    <p:set>
                                      <p:cBhvr>
                                        <p:cTn id="30" dur="1" fill="hold">
                                          <p:stCondLst>
                                            <p:cond delay="19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txBox="1">
            <a:spLocks noChangeArrowheads="1"/>
          </p:cNvSpPr>
          <p:nvPr/>
        </p:nvSpPr>
        <p:spPr>
          <a:xfrm>
            <a:off x="1678856" y="188645"/>
            <a:ext cx="7965773" cy="706437"/>
          </a:xfrm>
          <a:prstGeom prst="rect">
            <a:avLst/>
          </a:prstGeom>
        </p:spPr>
        <p:txBody>
          <a:bodyPr vert="horz"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CA" sz="24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rPr>
              <a:t>Votre </a:t>
            </a:r>
            <a:r>
              <a:rPr kumimoji="0" lang="fr-CA" sz="2400" b="1" i="0" u="none" strike="noStrike" kern="1200" cap="all" spc="0" normalizeH="0" baseline="0" noProof="0" dirty="0" err="1"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rPr>
              <a:t>futurE</a:t>
            </a:r>
            <a:r>
              <a:rPr kumimoji="0" lang="fr-CA" sz="24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rPr>
              <a:t> électricité</a:t>
            </a:r>
            <a:r>
              <a:rPr kumimoji="0" lang="fr-CA" sz="2400" b="1" i="0" u="none" strike="noStrike" kern="1200" cap="all" spc="0" normalizeH="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rPr>
              <a:t> </a:t>
            </a:r>
            <a:endParaRPr kumimoji="0" lang="en-US" sz="24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endParaRPr>
          </a:p>
        </p:txBody>
      </p:sp>
      <p:sp>
        <p:nvSpPr>
          <p:cNvPr id="4" name="Rectangle 4"/>
          <p:cNvSpPr>
            <a:spLocks noChangeArrowheads="1"/>
          </p:cNvSpPr>
          <p:nvPr/>
        </p:nvSpPr>
        <p:spPr bwMode="auto">
          <a:xfrm>
            <a:off x="527177" y="6165305"/>
            <a:ext cx="5374497" cy="432048"/>
          </a:xfrm>
          <a:prstGeom prst="rect">
            <a:avLst/>
          </a:prstGeom>
          <a:noFill/>
          <a:ln w="15875">
            <a:solidFill>
              <a:srgbClr val="0066FF"/>
            </a:solidFill>
            <a:miter lim="800000"/>
            <a:headEnd/>
            <a:tailEnd/>
          </a:ln>
        </p:spPr>
        <p:txBody>
          <a:bodyPr anchor="ctr"/>
          <a:lstStyle/>
          <a:p>
            <a:pPr eaLnBrk="0" hangingPunct="0"/>
            <a:r>
              <a:rPr lang="fr-FR" sz="1400" b="1" i="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Nota : source </a:t>
            </a:r>
            <a:r>
              <a:rPr lang="fr-FR" sz="1400" b="1" i="1" cap="all" dirty="0" err="1"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next</a:t>
            </a:r>
            <a:r>
              <a:rPr lang="fr-FR" sz="1400" b="1" i="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-up organisation</a:t>
            </a:r>
            <a:endParaRPr lang="fr-FR" sz="2000" b="1" i="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endParaRPr>
          </a:p>
        </p:txBody>
      </p:sp>
      <p:pic>
        <p:nvPicPr>
          <p:cNvPr id="7170" name="Picture 2" descr="C:\Users\PATRICK\Documents\TRAVAIL-IDF_0917\ARRP\REUNION-RUEIL\sinusoide-Linky.jpg"/>
          <p:cNvPicPr>
            <a:picLocks noChangeAspect="1" noChangeArrowheads="1"/>
          </p:cNvPicPr>
          <p:nvPr/>
        </p:nvPicPr>
        <p:blipFill>
          <a:blip r:embed="rId2" cstate="screen"/>
          <a:srcRect/>
          <a:stretch>
            <a:fillRect/>
          </a:stretch>
        </p:blipFill>
        <p:spPr bwMode="auto">
          <a:xfrm>
            <a:off x="139353" y="1196752"/>
            <a:ext cx="5810250" cy="3676650"/>
          </a:xfrm>
          <a:prstGeom prst="rect">
            <a:avLst/>
          </a:prstGeom>
          <a:noFill/>
        </p:spPr>
      </p:pic>
      <p:pic>
        <p:nvPicPr>
          <p:cNvPr id="7171" name="Picture 3" descr="C:\Users\PATRICK\Documents\TRAVAIL-IDF_0917\ARRP\REUNION-RUEIL\sinusoide-Linky_1.jpg"/>
          <p:cNvPicPr>
            <a:picLocks noChangeAspect="1" noChangeArrowheads="1"/>
          </p:cNvPicPr>
          <p:nvPr/>
        </p:nvPicPr>
        <p:blipFill>
          <a:blip r:embed="rId3" cstate="screen"/>
          <a:srcRect/>
          <a:stretch>
            <a:fillRect/>
          </a:stretch>
        </p:blipFill>
        <p:spPr bwMode="auto">
          <a:xfrm>
            <a:off x="5805587" y="1196752"/>
            <a:ext cx="6305550" cy="3667125"/>
          </a:xfrm>
          <a:prstGeom prst="rect">
            <a:avLst/>
          </a:prstGeom>
          <a:noFill/>
        </p:spPr>
      </p:pic>
    </p:spTree>
    <p:extLst>
      <p:ext uri="{BB962C8B-B14F-4D97-AF65-F5344CB8AC3E}">
        <p14:creationId xmlns:p14="http://schemas.microsoft.com/office/powerpoint/2010/main" val="3198176989"/>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wipe(left)">
                                      <p:cBhvr>
                                        <p:cTn id="7" dur="500"/>
                                        <p:tgtEl>
                                          <p:spTgt spid="717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7171"/>
                                        </p:tgtEl>
                                        <p:attrNameLst>
                                          <p:attrName>style.visibility</p:attrName>
                                        </p:attrNameLst>
                                      </p:cBhvr>
                                      <p:to>
                                        <p:strVal val="visible"/>
                                      </p:to>
                                    </p:set>
                                    <p:animEffect transition="in" filter="wipe(left)">
                                      <p:cBhvr>
                                        <p:cTn id="12" dur="500"/>
                                        <p:tgtEl>
                                          <p:spTgt spid="71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l="6551" t="3709" r="3605" b="3567"/>
          <a:stretch>
            <a:fillRect/>
          </a:stretch>
        </p:blipFill>
        <p:spPr bwMode="auto">
          <a:xfrm>
            <a:off x="109021" y="1844825"/>
            <a:ext cx="11977451" cy="4896544"/>
          </a:xfrm>
          <a:prstGeom prst="rect">
            <a:avLst/>
          </a:prstGeom>
          <a:noFill/>
          <a:ln w="9525">
            <a:noFill/>
            <a:miter lim="800000"/>
            <a:headEnd/>
            <a:tailEnd/>
          </a:ln>
        </p:spPr>
      </p:pic>
      <p:sp>
        <p:nvSpPr>
          <p:cNvPr id="4" name="Rectangle 4"/>
          <p:cNvSpPr txBox="1">
            <a:spLocks noChangeArrowheads="1"/>
          </p:cNvSpPr>
          <p:nvPr/>
        </p:nvSpPr>
        <p:spPr>
          <a:xfrm>
            <a:off x="2781251" y="58267"/>
            <a:ext cx="7128792" cy="706437"/>
          </a:xfrm>
          <a:prstGeom prst="rect">
            <a:avLst/>
          </a:prstGeom>
        </p:spPr>
        <p:txBody>
          <a:bodyPr vert="horz"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CA" sz="22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rPr>
              <a:t>Réseaux de communications par</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CA" sz="22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rPr>
              <a:t>courant porteur de lignes (</a:t>
            </a:r>
            <a:r>
              <a:rPr kumimoji="0" lang="fr-CA" sz="2200" b="1" i="0" u="none" strike="noStrike" kern="1200" cap="all" spc="0" normalizeH="0" baseline="0" noProof="0" dirty="0" err="1"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rPr>
              <a:t>cpl</a:t>
            </a:r>
            <a:r>
              <a:rPr kumimoji="0" lang="fr-CA" sz="22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rPr>
              <a:t>) &amp; GPRS</a:t>
            </a:r>
            <a:endParaRPr kumimoji="0" lang="en-US" sz="22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endParaRPr>
          </a:p>
        </p:txBody>
      </p:sp>
      <p:grpSp>
        <p:nvGrpSpPr>
          <p:cNvPr id="9" name="Groupe 16"/>
          <p:cNvGrpSpPr/>
          <p:nvPr/>
        </p:nvGrpSpPr>
        <p:grpSpPr>
          <a:xfrm rot="10800000">
            <a:off x="476995" y="2420888"/>
            <a:ext cx="1008111" cy="720080"/>
            <a:chOff x="4871166" y="2782026"/>
            <a:chExt cx="1057851" cy="804322"/>
          </a:xfrm>
        </p:grpSpPr>
        <p:sp>
          <p:nvSpPr>
            <p:cNvPr id="10" name="Arc 9"/>
            <p:cNvSpPr/>
            <p:nvPr/>
          </p:nvSpPr>
          <p:spPr>
            <a:xfrm rot="13558771">
              <a:off x="4844495" y="2808697"/>
              <a:ext cx="804322" cy="750979"/>
            </a:xfrm>
            <a:prstGeom prst="arc">
              <a:avLst>
                <a:gd name="adj1" fmla="val 16200000"/>
                <a:gd name="adj2" fmla="val 234442"/>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1" name="Arc 10"/>
            <p:cNvSpPr/>
            <p:nvPr/>
          </p:nvSpPr>
          <p:spPr>
            <a:xfrm rot="13558771">
              <a:off x="4962735" y="2988668"/>
              <a:ext cx="567843" cy="448615"/>
            </a:xfrm>
            <a:prstGeom prst="arc">
              <a:avLst>
                <a:gd name="adj1" fmla="val 16200000"/>
                <a:gd name="adj2" fmla="val 234442"/>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2" name="Arc 11"/>
            <p:cNvSpPr/>
            <p:nvPr/>
          </p:nvSpPr>
          <p:spPr>
            <a:xfrm rot="13558771">
              <a:off x="5133056" y="3015297"/>
              <a:ext cx="388483" cy="323350"/>
            </a:xfrm>
            <a:prstGeom prst="arc">
              <a:avLst>
                <a:gd name="adj1" fmla="val 16200000"/>
                <a:gd name="adj2" fmla="val 234442"/>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3" name="Arc 12"/>
            <p:cNvSpPr/>
            <p:nvPr/>
          </p:nvSpPr>
          <p:spPr>
            <a:xfrm rot="8041229" flipH="1">
              <a:off x="5151367" y="2808697"/>
              <a:ext cx="804322" cy="750979"/>
            </a:xfrm>
            <a:prstGeom prst="arc">
              <a:avLst>
                <a:gd name="adj1" fmla="val 16200000"/>
                <a:gd name="adj2" fmla="val 234442"/>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4" name="Arc 13"/>
            <p:cNvSpPr/>
            <p:nvPr/>
          </p:nvSpPr>
          <p:spPr>
            <a:xfrm rot="8041229" flipH="1">
              <a:off x="5269607" y="2988668"/>
              <a:ext cx="567843" cy="448615"/>
            </a:xfrm>
            <a:prstGeom prst="arc">
              <a:avLst>
                <a:gd name="adj1" fmla="val 16200000"/>
                <a:gd name="adj2" fmla="val 234442"/>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5" name="Arc 14"/>
            <p:cNvSpPr/>
            <p:nvPr/>
          </p:nvSpPr>
          <p:spPr>
            <a:xfrm rot="8041229" flipH="1">
              <a:off x="5251931" y="3015297"/>
              <a:ext cx="388483" cy="323350"/>
            </a:xfrm>
            <a:prstGeom prst="arc">
              <a:avLst>
                <a:gd name="adj1" fmla="val 16200000"/>
                <a:gd name="adj2" fmla="val 234442"/>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grpSp>
      <p:grpSp>
        <p:nvGrpSpPr>
          <p:cNvPr id="24" name="Groupe 16"/>
          <p:cNvGrpSpPr/>
          <p:nvPr/>
        </p:nvGrpSpPr>
        <p:grpSpPr>
          <a:xfrm rot="10800000">
            <a:off x="476995" y="3789040"/>
            <a:ext cx="1008111" cy="720080"/>
            <a:chOff x="4871166" y="2782026"/>
            <a:chExt cx="1057851" cy="804322"/>
          </a:xfrm>
        </p:grpSpPr>
        <p:sp>
          <p:nvSpPr>
            <p:cNvPr id="25" name="Arc 24"/>
            <p:cNvSpPr/>
            <p:nvPr/>
          </p:nvSpPr>
          <p:spPr>
            <a:xfrm rot="13558771">
              <a:off x="4844495" y="2808697"/>
              <a:ext cx="804322" cy="750979"/>
            </a:xfrm>
            <a:prstGeom prst="arc">
              <a:avLst>
                <a:gd name="adj1" fmla="val 16200000"/>
                <a:gd name="adj2" fmla="val 234442"/>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26" name="Arc 25"/>
            <p:cNvSpPr/>
            <p:nvPr/>
          </p:nvSpPr>
          <p:spPr>
            <a:xfrm rot="13558771">
              <a:off x="4962735" y="2988668"/>
              <a:ext cx="567843" cy="448615"/>
            </a:xfrm>
            <a:prstGeom prst="arc">
              <a:avLst>
                <a:gd name="adj1" fmla="val 16200000"/>
                <a:gd name="adj2" fmla="val 234442"/>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27" name="Arc 26"/>
            <p:cNvSpPr/>
            <p:nvPr/>
          </p:nvSpPr>
          <p:spPr>
            <a:xfrm rot="13558771">
              <a:off x="5133056" y="3015297"/>
              <a:ext cx="388483" cy="323350"/>
            </a:xfrm>
            <a:prstGeom prst="arc">
              <a:avLst>
                <a:gd name="adj1" fmla="val 16200000"/>
                <a:gd name="adj2" fmla="val 234442"/>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28" name="Arc 27"/>
            <p:cNvSpPr/>
            <p:nvPr/>
          </p:nvSpPr>
          <p:spPr>
            <a:xfrm rot="8041229" flipH="1">
              <a:off x="5151367" y="2808697"/>
              <a:ext cx="804322" cy="750979"/>
            </a:xfrm>
            <a:prstGeom prst="arc">
              <a:avLst>
                <a:gd name="adj1" fmla="val 16200000"/>
                <a:gd name="adj2" fmla="val 234442"/>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29" name="Arc 28"/>
            <p:cNvSpPr/>
            <p:nvPr/>
          </p:nvSpPr>
          <p:spPr>
            <a:xfrm rot="8041229" flipH="1">
              <a:off x="5269607" y="2988668"/>
              <a:ext cx="567843" cy="448615"/>
            </a:xfrm>
            <a:prstGeom prst="arc">
              <a:avLst>
                <a:gd name="adj1" fmla="val 16200000"/>
                <a:gd name="adj2" fmla="val 234442"/>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30" name="Arc 29"/>
            <p:cNvSpPr/>
            <p:nvPr/>
          </p:nvSpPr>
          <p:spPr>
            <a:xfrm rot="8041229" flipH="1">
              <a:off x="5251931" y="3015297"/>
              <a:ext cx="388483" cy="323350"/>
            </a:xfrm>
            <a:prstGeom prst="arc">
              <a:avLst>
                <a:gd name="adj1" fmla="val 16200000"/>
                <a:gd name="adj2" fmla="val 234442"/>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grpSp>
      <p:grpSp>
        <p:nvGrpSpPr>
          <p:cNvPr id="31" name="Groupe 16"/>
          <p:cNvGrpSpPr/>
          <p:nvPr/>
        </p:nvGrpSpPr>
        <p:grpSpPr>
          <a:xfrm rot="10800000">
            <a:off x="476995" y="5013176"/>
            <a:ext cx="1008111" cy="720080"/>
            <a:chOff x="4871166" y="2782026"/>
            <a:chExt cx="1057851" cy="804322"/>
          </a:xfrm>
        </p:grpSpPr>
        <p:sp>
          <p:nvSpPr>
            <p:cNvPr id="32" name="Arc 31"/>
            <p:cNvSpPr/>
            <p:nvPr/>
          </p:nvSpPr>
          <p:spPr>
            <a:xfrm rot="13558771">
              <a:off x="4844495" y="2808697"/>
              <a:ext cx="804322" cy="750979"/>
            </a:xfrm>
            <a:prstGeom prst="arc">
              <a:avLst>
                <a:gd name="adj1" fmla="val 16200000"/>
                <a:gd name="adj2" fmla="val 234442"/>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33" name="Arc 32"/>
            <p:cNvSpPr/>
            <p:nvPr/>
          </p:nvSpPr>
          <p:spPr>
            <a:xfrm rot="13558771">
              <a:off x="4962735" y="2988668"/>
              <a:ext cx="567843" cy="448615"/>
            </a:xfrm>
            <a:prstGeom prst="arc">
              <a:avLst>
                <a:gd name="adj1" fmla="val 16200000"/>
                <a:gd name="adj2" fmla="val 234442"/>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34" name="Arc 33"/>
            <p:cNvSpPr/>
            <p:nvPr/>
          </p:nvSpPr>
          <p:spPr>
            <a:xfrm rot="13558771">
              <a:off x="5133056" y="3015297"/>
              <a:ext cx="388483" cy="323350"/>
            </a:xfrm>
            <a:prstGeom prst="arc">
              <a:avLst>
                <a:gd name="adj1" fmla="val 16200000"/>
                <a:gd name="adj2" fmla="val 234442"/>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35" name="Arc 34"/>
            <p:cNvSpPr/>
            <p:nvPr/>
          </p:nvSpPr>
          <p:spPr>
            <a:xfrm rot="8041229" flipH="1">
              <a:off x="5151367" y="2808697"/>
              <a:ext cx="804322" cy="750979"/>
            </a:xfrm>
            <a:prstGeom prst="arc">
              <a:avLst>
                <a:gd name="adj1" fmla="val 16200000"/>
                <a:gd name="adj2" fmla="val 234442"/>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36" name="Arc 35"/>
            <p:cNvSpPr/>
            <p:nvPr/>
          </p:nvSpPr>
          <p:spPr>
            <a:xfrm rot="8041229" flipH="1">
              <a:off x="5269607" y="2988668"/>
              <a:ext cx="567843" cy="448615"/>
            </a:xfrm>
            <a:prstGeom prst="arc">
              <a:avLst>
                <a:gd name="adj1" fmla="val 16200000"/>
                <a:gd name="adj2" fmla="val 234442"/>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37" name="Arc 36"/>
            <p:cNvSpPr/>
            <p:nvPr/>
          </p:nvSpPr>
          <p:spPr>
            <a:xfrm rot="8041229" flipH="1">
              <a:off x="5251931" y="3015297"/>
              <a:ext cx="388483" cy="323350"/>
            </a:xfrm>
            <a:prstGeom prst="arc">
              <a:avLst>
                <a:gd name="adj1" fmla="val 16200000"/>
                <a:gd name="adj2" fmla="val 234442"/>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grpSp>
      <p:grpSp>
        <p:nvGrpSpPr>
          <p:cNvPr id="62" name="Groupe 61"/>
          <p:cNvGrpSpPr/>
          <p:nvPr/>
        </p:nvGrpSpPr>
        <p:grpSpPr>
          <a:xfrm>
            <a:off x="5013499" y="2996951"/>
            <a:ext cx="1008111" cy="870968"/>
            <a:chOff x="5013499" y="2996951"/>
            <a:chExt cx="1008111" cy="870968"/>
          </a:xfrm>
        </p:grpSpPr>
        <p:pic>
          <p:nvPicPr>
            <p:cNvPr id="14337" name="Picture 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301531" y="3212976"/>
              <a:ext cx="432049" cy="654943"/>
            </a:xfrm>
            <a:prstGeom prst="rect">
              <a:avLst/>
            </a:prstGeom>
            <a:noFill/>
            <a:ln w="9525">
              <a:noFill/>
              <a:miter lim="800000"/>
              <a:headEnd/>
              <a:tailEnd/>
            </a:ln>
          </p:spPr>
        </p:pic>
        <p:grpSp>
          <p:nvGrpSpPr>
            <p:cNvPr id="38" name="Groupe 16"/>
            <p:cNvGrpSpPr/>
            <p:nvPr/>
          </p:nvGrpSpPr>
          <p:grpSpPr>
            <a:xfrm rot="10800000">
              <a:off x="5013499" y="2996951"/>
              <a:ext cx="1008111" cy="720080"/>
              <a:chOff x="4871166" y="2782026"/>
              <a:chExt cx="1057851" cy="804322"/>
            </a:xfrm>
          </p:grpSpPr>
          <p:sp>
            <p:nvSpPr>
              <p:cNvPr id="39" name="Arc 38"/>
              <p:cNvSpPr/>
              <p:nvPr/>
            </p:nvSpPr>
            <p:spPr>
              <a:xfrm rot="13558771">
                <a:off x="4844495" y="2808697"/>
                <a:ext cx="804322" cy="750979"/>
              </a:xfrm>
              <a:prstGeom prst="arc">
                <a:avLst>
                  <a:gd name="adj1" fmla="val 16200000"/>
                  <a:gd name="adj2" fmla="val 234442"/>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40" name="Arc 39"/>
              <p:cNvSpPr/>
              <p:nvPr/>
            </p:nvSpPr>
            <p:spPr>
              <a:xfrm rot="13558771">
                <a:off x="4962735" y="2988668"/>
                <a:ext cx="567843" cy="448615"/>
              </a:xfrm>
              <a:prstGeom prst="arc">
                <a:avLst>
                  <a:gd name="adj1" fmla="val 16200000"/>
                  <a:gd name="adj2" fmla="val 234442"/>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41" name="Arc 40"/>
              <p:cNvSpPr/>
              <p:nvPr/>
            </p:nvSpPr>
            <p:spPr>
              <a:xfrm rot="13558771">
                <a:off x="5133056" y="3015297"/>
                <a:ext cx="388483" cy="323350"/>
              </a:xfrm>
              <a:prstGeom prst="arc">
                <a:avLst>
                  <a:gd name="adj1" fmla="val 16200000"/>
                  <a:gd name="adj2" fmla="val 234442"/>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42" name="Arc 41"/>
              <p:cNvSpPr/>
              <p:nvPr/>
            </p:nvSpPr>
            <p:spPr>
              <a:xfrm rot="8041229" flipH="1">
                <a:off x="5151367" y="2808697"/>
                <a:ext cx="804322" cy="750979"/>
              </a:xfrm>
              <a:prstGeom prst="arc">
                <a:avLst>
                  <a:gd name="adj1" fmla="val 16200000"/>
                  <a:gd name="adj2" fmla="val 234442"/>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43" name="Arc 42"/>
              <p:cNvSpPr/>
              <p:nvPr/>
            </p:nvSpPr>
            <p:spPr>
              <a:xfrm rot="8041229" flipH="1">
                <a:off x="5269607" y="2988668"/>
                <a:ext cx="567843" cy="448615"/>
              </a:xfrm>
              <a:prstGeom prst="arc">
                <a:avLst>
                  <a:gd name="adj1" fmla="val 16200000"/>
                  <a:gd name="adj2" fmla="val 234442"/>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44" name="Arc 43"/>
              <p:cNvSpPr/>
              <p:nvPr/>
            </p:nvSpPr>
            <p:spPr>
              <a:xfrm rot="8041229" flipH="1">
                <a:off x="5251931" y="3015297"/>
                <a:ext cx="388483" cy="323350"/>
              </a:xfrm>
              <a:prstGeom prst="arc">
                <a:avLst>
                  <a:gd name="adj1" fmla="val 16200000"/>
                  <a:gd name="adj2" fmla="val 234442"/>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grpSp>
      </p:grpSp>
      <p:sp>
        <p:nvSpPr>
          <p:cNvPr id="45" name="Rectangle 4"/>
          <p:cNvSpPr txBox="1">
            <a:spLocks noChangeArrowheads="1"/>
          </p:cNvSpPr>
          <p:nvPr/>
        </p:nvSpPr>
        <p:spPr>
          <a:xfrm>
            <a:off x="72008" y="1052736"/>
            <a:ext cx="11998275" cy="706437"/>
          </a:xfrm>
          <a:prstGeom prst="rect">
            <a:avLst/>
          </a:prstGeom>
        </p:spPr>
        <p:txBody>
          <a:bodyPr vert="horz"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CA" sz="2200" b="1" i="0" u="none" strike="noStrike" kern="1200" cap="all" spc="0" normalizeH="0" baseline="0" noProof="0" dirty="0" smtClean="0">
                <a:ln>
                  <a:noFill/>
                </a:ln>
                <a:solidFill>
                  <a:srgbClr val="FF0000"/>
                </a:solidFill>
                <a:effectLst>
                  <a:reflection blurRad="12700" stA="48000" endA="300" endPos="55000" dir="5400000" sy="-90000" algn="bl" rotWithShape="0"/>
                </a:effectLst>
                <a:uLnTx/>
                <a:uFillTx/>
                <a:latin typeface="Microsoft YaHei" pitchFamily="34" charset="-122"/>
                <a:ea typeface="Microsoft YaHei" pitchFamily="34" charset="-122"/>
                <a:cs typeface="+mj-cs"/>
              </a:rPr>
              <a:t>ARCHITECTURE EN</a:t>
            </a:r>
            <a:r>
              <a:rPr kumimoji="0" lang="fr-CA" sz="2200" b="1" i="0" u="none" strike="noStrike" kern="1200" cap="all" spc="0" normalizeH="0" noProof="0" dirty="0" smtClean="0">
                <a:ln>
                  <a:noFill/>
                </a:ln>
                <a:solidFill>
                  <a:srgbClr val="FF0000"/>
                </a:solidFill>
                <a:effectLst>
                  <a:reflection blurRad="12700" stA="48000" endA="300" endPos="55000" dir="5400000" sy="-90000" algn="bl" rotWithShape="0"/>
                </a:effectLst>
                <a:uLnTx/>
                <a:uFillTx/>
                <a:latin typeface="Microsoft YaHei" pitchFamily="34" charset="-122"/>
                <a:ea typeface="Microsoft YaHei" pitchFamily="34" charset="-122"/>
                <a:cs typeface="+mj-cs"/>
              </a:rPr>
              <a:t> GRAPPES JUSQU’à 500 COMPTEURS PAR TRANSFORMATEURS DE QUARTIER</a:t>
            </a:r>
            <a:endParaRPr kumimoji="0" lang="en-US" sz="2200" b="1" i="0" u="none" strike="noStrike" kern="1200" cap="all" spc="0" normalizeH="0" baseline="0" noProof="0" dirty="0" smtClean="0">
              <a:ln>
                <a:noFill/>
              </a:ln>
              <a:solidFill>
                <a:srgbClr val="FF0000"/>
              </a:solidFill>
              <a:effectLst>
                <a:reflection blurRad="12700" stA="48000" endA="300" endPos="55000" dir="5400000" sy="-90000" algn="bl" rotWithShape="0"/>
              </a:effectLst>
              <a:uLnTx/>
              <a:uFillTx/>
              <a:latin typeface="Microsoft YaHei" pitchFamily="34" charset="-122"/>
              <a:ea typeface="Microsoft YaHei" pitchFamily="34" charset="-122"/>
              <a:cs typeface="+mj-cs"/>
            </a:endParaRPr>
          </a:p>
        </p:txBody>
      </p:sp>
      <p:sp>
        <p:nvSpPr>
          <p:cNvPr id="54" name="Ellipse 53"/>
          <p:cNvSpPr/>
          <p:nvPr/>
        </p:nvSpPr>
        <p:spPr>
          <a:xfrm flipH="1">
            <a:off x="4509443" y="3234680"/>
            <a:ext cx="216024" cy="482352"/>
          </a:xfrm>
          <a:prstGeom prst="ellipse">
            <a:avLst/>
          </a:prstGeom>
          <a:noFill/>
          <a:ln w="190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55" name="Ellipse 54"/>
          <p:cNvSpPr/>
          <p:nvPr/>
        </p:nvSpPr>
        <p:spPr>
          <a:xfrm flipH="1">
            <a:off x="1989163" y="2852936"/>
            <a:ext cx="216024" cy="482352"/>
          </a:xfrm>
          <a:prstGeom prst="ellipse">
            <a:avLst/>
          </a:prstGeom>
          <a:noFill/>
          <a:ln w="190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56" name="Ellipse 55"/>
          <p:cNvSpPr/>
          <p:nvPr/>
        </p:nvSpPr>
        <p:spPr>
          <a:xfrm flipH="1">
            <a:off x="3933379" y="2924944"/>
            <a:ext cx="216024" cy="482352"/>
          </a:xfrm>
          <a:prstGeom prst="ellipse">
            <a:avLst/>
          </a:prstGeom>
          <a:noFill/>
          <a:ln w="190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57" name="Ellipse 56"/>
          <p:cNvSpPr/>
          <p:nvPr/>
        </p:nvSpPr>
        <p:spPr>
          <a:xfrm flipH="1">
            <a:off x="4509443" y="5085184"/>
            <a:ext cx="216024" cy="482352"/>
          </a:xfrm>
          <a:prstGeom prst="ellipse">
            <a:avLst/>
          </a:prstGeom>
          <a:noFill/>
          <a:ln w="190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58" name="Ellipse 57"/>
          <p:cNvSpPr/>
          <p:nvPr/>
        </p:nvSpPr>
        <p:spPr>
          <a:xfrm flipH="1">
            <a:off x="1989163" y="5373216"/>
            <a:ext cx="216024" cy="482352"/>
          </a:xfrm>
          <a:prstGeom prst="ellipse">
            <a:avLst/>
          </a:prstGeom>
          <a:noFill/>
          <a:ln w="190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59" name="Ellipse 58"/>
          <p:cNvSpPr/>
          <p:nvPr/>
        </p:nvSpPr>
        <p:spPr>
          <a:xfrm flipH="1">
            <a:off x="3933379" y="5445224"/>
            <a:ext cx="216024" cy="482352"/>
          </a:xfrm>
          <a:prstGeom prst="ellipse">
            <a:avLst/>
          </a:prstGeom>
          <a:noFill/>
          <a:ln w="190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60" name="Ellipse 59"/>
          <p:cNvSpPr/>
          <p:nvPr/>
        </p:nvSpPr>
        <p:spPr>
          <a:xfrm flipH="1">
            <a:off x="1917155" y="4098776"/>
            <a:ext cx="216024" cy="482352"/>
          </a:xfrm>
          <a:prstGeom prst="ellipse">
            <a:avLst/>
          </a:prstGeom>
          <a:noFill/>
          <a:ln w="190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61" name="Ellipse 60"/>
          <p:cNvSpPr/>
          <p:nvPr/>
        </p:nvSpPr>
        <p:spPr>
          <a:xfrm flipH="1">
            <a:off x="3861371" y="4170784"/>
            <a:ext cx="216024" cy="482352"/>
          </a:xfrm>
          <a:prstGeom prst="ellipse">
            <a:avLst/>
          </a:prstGeom>
          <a:noFill/>
          <a:ln w="190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63" name="Groupe 62"/>
          <p:cNvGrpSpPr/>
          <p:nvPr/>
        </p:nvGrpSpPr>
        <p:grpSpPr>
          <a:xfrm>
            <a:off x="10414100" y="3429001"/>
            <a:ext cx="1008111" cy="1080119"/>
            <a:chOff x="10414100" y="3429001"/>
            <a:chExt cx="1008111" cy="1080119"/>
          </a:xfrm>
        </p:grpSpPr>
        <p:pic>
          <p:nvPicPr>
            <p:cNvPr id="53" name="Picture 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702130" y="3854177"/>
              <a:ext cx="432049" cy="654943"/>
            </a:xfrm>
            <a:prstGeom prst="rect">
              <a:avLst/>
            </a:prstGeom>
            <a:noFill/>
            <a:ln w="9525">
              <a:noFill/>
              <a:miter lim="800000"/>
              <a:headEnd/>
              <a:tailEnd/>
            </a:ln>
          </p:spPr>
        </p:pic>
        <p:grpSp>
          <p:nvGrpSpPr>
            <p:cNvPr id="46" name="Groupe 16"/>
            <p:cNvGrpSpPr/>
            <p:nvPr/>
          </p:nvGrpSpPr>
          <p:grpSpPr>
            <a:xfrm rot="10800000">
              <a:off x="10414100" y="3429001"/>
              <a:ext cx="1008111" cy="720080"/>
              <a:chOff x="4871166" y="2782026"/>
              <a:chExt cx="1057851" cy="804322"/>
            </a:xfrm>
          </p:grpSpPr>
          <p:sp>
            <p:nvSpPr>
              <p:cNvPr id="47" name="Arc 46"/>
              <p:cNvSpPr/>
              <p:nvPr/>
            </p:nvSpPr>
            <p:spPr>
              <a:xfrm rot="13558771">
                <a:off x="4844495" y="2808697"/>
                <a:ext cx="804322" cy="750979"/>
              </a:xfrm>
              <a:prstGeom prst="arc">
                <a:avLst>
                  <a:gd name="adj1" fmla="val 16200000"/>
                  <a:gd name="adj2" fmla="val 234442"/>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48" name="Arc 47"/>
              <p:cNvSpPr/>
              <p:nvPr/>
            </p:nvSpPr>
            <p:spPr>
              <a:xfrm rot="13558771">
                <a:off x="4962735" y="2988668"/>
                <a:ext cx="567843" cy="448615"/>
              </a:xfrm>
              <a:prstGeom prst="arc">
                <a:avLst>
                  <a:gd name="adj1" fmla="val 16200000"/>
                  <a:gd name="adj2" fmla="val 234442"/>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49" name="Arc 48"/>
              <p:cNvSpPr/>
              <p:nvPr/>
            </p:nvSpPr>
            <p:spPr>
              <a:xfrm rot="13558771">
                <a:off x="5133056" y="3015297"/>
                <a:ext cx="388483" cy="323350"/>
              </a:xfrm>
              <a:prstGeom prst="arc">
                <a:avLst>
                  <a:gd name="adj1" fmla="val 16200000"/>
                  <a:gd name="adj2" fmla="val 234442"/>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50" name="Arc 49"/>
              <p:cNvSpPr/>
              <p:nvPr/>
            </p:nvSpPr>
            <p:spPr>
              <a:xfrm rot="8041229" flipH="1">
                <a:off x="5151367" y="2808697"/>
                <a:ext cx="804322" cy="750979"/>
              </a:xfrm>
              <a:prstGeom prst="arc">
                <a:avLst>
                  <a:gd name="adj1" fmla="val 16200000"/>
                  <a:gd name="adj2" fmla="val 234442"/>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51" name="Arc 50"/>
              <p:cNvSpPr/>
              <p:nvPr/>
            </p:nvSpPr>
            <p:spPr>
              <a:xfrm rot="8041229" flipH="1">
                <a:off x="5269607" y="2988668"/>
                <a:ext cx="567843" cy="448615"/>
              </a:xfrm>
              <a:prstGeom prst="arc">
                <a:avLst>
                  <a:gd name="adj1" fmla="val 16200000"/>
                  <a:gd name="adj2" fmla="val 234442"/>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52" name="Arc 51"/>
              <p:cNvSpPr/>
              <p:nvPr/>
            </p:nvSpPr>
            <p:spPr>
              <a:xfrm rot="8041229" flipH="1">
                <a:off x="5251931" y="3015297"/>
                <a:ext cx="388483" cy="323350"/>
              </a:xfrm>
              <a:prstGeom prst="arc">
                <a:avLst>
                  <a:gd name="adj1" fmla="val 16200000"/>
                  <a:gd name="adj2" fmla="val 234442"/>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grpSp>
      </p:grpSp>
    </p:spTree>
    <p:extLst>
      <p:ext uri="{BB962C8B-B14F-4D97-AF65-F5344CB8AC3E}">
        <p14:creationId xmlns:p14="http://schemas.microsoft.com/office/powerpoint/2010/main" val="3198176989"/>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xit" presetSubtype="0" repeatCount="10000" fill="hold" nodeType="clickEffect">
                                  <p:stCondLst>
                                    <p:cond delay="0"/>
                                  </p:stCondLst>
                                  <p:childTnLst>
                                    <p:anim calcmode="lin" valueType="num">
                                      <p:cBhvr>
                                        <p:cTn id="6" dur="1000"/>
                                        <p:tgtEl>
                                          <p:spTgt spid="9"/>
                                        </p:tgtEl>
                                        <p:attrNameLst>
                                          <p:attrName>ppt_w</p:attrName>
                                        </p:attrNameLst>
                                      </p:cBhvr>
                                      <p:tavLst>
                                        <p:tav tm="0">
                                          <p:val>
                                            <p:strVal val="ppt_w"/>
                                          </p:val>
                                        </p:tav>
                                        <p:tav tm="100000">
                                          <p:val>
                                            <p:fltVal val="0"/>
                                          </p:val>
                                        </p:tav>
                                      </p:tavLst>
                                    </p:anim>
                                    <p:anim calcmode="lin" valueType="num">
                                      <p:cBhvr>
                                        <p:cTn id="7" dur="1000"/>
                                        <p:tgtEl>
                                          <p:spTgt spid="9"/>
                                        </p:tgtEl>
                                        <p:attrNameLst>
                                          <p:attrName>ppt_h</p:attrName>
                                        </p:attrNameLst>
                                      </p:cBhvr>
                                      <p:tavLst>
                                        <p:tav tm="0">
                                          <p:val>
                                            <p:strVal val="ppt_h"/>
                                          </p:val>
                                        </p:tav>
                                        <p:tav tm="100000">
                                          <p:val>
                                            <p:fltVal val="0"/>
                                          </p:val>
                                        </p:tav>
                                      </p:tavLst>
                                    </p:anim>
                                    <p:animEffect transition="out" filter="fade">
                                      <p:cBhvr>
                                        <p:cTn id="8" dur="1000"/>
                                        <p:tgtEl>
                                          <p:spTgt spid="9"/>
                                        </p:tgtEl>
                                      </p:cBhvr>
                                    </p:animEffect>
                                    <p:set>
                                      <p:cBhvr>
                                        <p:cTn id="9" dur="1" fill="hold">
                                          <p:stCondLst>
                                            <p:cond delay="999"/>
                                          </p:stCondLst>
                                        </p:cTn>
                                        <p:tgtEl>
                                          <p:spTgt spid="9"/>
                                        </p:tgtEl>
                                        <p:attrNameLst>
                                          <p:attrName>style.visibility</p:attrName>
                                        </p:attrNameLst>
                                      </p:cBhvr>
                                      <p:to>
                                        <p:strVal val="hidden"/>
                                      </p:to>
                                    </p:set>
                                  </p:childTnLst>
                                </p:cTn>
                              </p:par>
                              <p:par>
                                <p:cTn id="10" presetID="53" presetClass="exit" presetSubtype="0" repeatCount="10000" fill="hold" nodeType="withEffect">
                                  <p:stCondLst>
                                    <p:cond delay="0"/>
                                  </p:stCondLst>
                                  <p:childTnLst>
                                    <p:anim calcmode="lin" valueType="num">
                                      <p:cBhvr>
                                        <p:cTn id="11" dur="500"/>
                                        <p:tgtEl>
                                          <p:spTgt spid="24"/>
                                        </p:tgtEl>
                                        <p:attrNameLst>
                                          <p:attrName>ppt_w</p:attrName>
                                        </p:attrNameLst>
                                      </p:cBhvr>
                                      <p:tavLst>
                                        <p:tav tm="0">
                                          <p:val>
                                            <p:strVal val="ppt_w"/>
                                          </p:val>
                                        </p:tav>
                                        <p:tav tm="100000">
                                          <p:val>
                                            <p:fltVal val="0"/>
                                          </p:val>
                                        </p:tav>
                                      </p:tavLst>
                                    </p:anim>
                                    <p:anim calcmode="lin" valueType="num">
                                      <p:cBhvr>
                                        <p:cTn id="12" dur="500"/>
                                        <p:tgtEl>
                                          <p:spTgt spid="24"/>
                                        </p:tgtEl>
                                        <p:attrNameLst>
                                          <p:attrName>ppt_h</p:attrName>
                                        </p:attrNameLst>
                                      </p:cBhvr>
                                      <p:tavLst>
                                        <p:tav tm="0">
                                          <p:val>
                                            <p:strVal val="ppt_h"/>
                                          </p:val>
                                        </p:tav>
                                        <p:tav tm="100000">
                                          <p:val>
                                            <p:fltVal val="0"/>
                                          </p:val>
                                        </p:tav>
                                      </p:tavLst>
                                    </p:anim>
                                    <p:animEffect transition="out" filter="fade">
                                      <p:cBhvr>
                                        <p:cTn id="13" dur="500"/>
                                        <p:tgtEl>
                                          <p:spTgt spid="24"/>
                                        </p:tgtEl>
                                      </p:cBhvr>
                                    </p:animEffect>
                                    <p:set>
                                      <p:cBhvr>
                                        <p:cTn id="14" dur="1" fill="hold">
                                          <p:stCondLst>
                                            <p:cond delay="499"/>
                                          </p:stCondLst>
                                        </p:cTn>
                                        <p:tgtEl>
                                          <p:spTgt spid="24"/>
                                        </p:tgtEl>
                                        <p:attrNameLst>
                                          <p:attrName>style.visibility</p:attrName>
                                        </p:attrNameLst>
                                      </p:cBhvr>
                                      <p:to>
                                        <p:strVal val="hidden"/>
                                      </p:to>
                                    </p:set>
                                  </p:childTnLst>
                                </p:cTn>
                              </p:par>
                              <p:par>
                                <p:cTn id="15" presetID="53" presetClass="exit" presetSubtype="0" repeatCount="10000" fill="hold" nodeType="withEffect">
                                  <p:stCondLst>
                                    <p:cond delay="0"/>
                                  </p:stCondLst>
                                  <p:childTnLst>
                                    <p:anim calcmode="lin" valueType="num">
                                      <p:cBhvr>
                                        <p:cTn id="16" dur="500"/>
                                        <p:tgtEl>
                                          <p:spTgt spid="31"/>
                                        </p:tgtEl>
                                        <p:attrNameLst>
                                          <p:attrName>ppt_w</p:attrName>
                                        </p:attrNameLst>
                                      </p:cBhvr>
                                      <p:tavLst>
                                        <p:tav tm="0">
                                          <p:val>
                                            <p:strVal val="ppt_w"/>
                                          </p:val>
                                        </p:tav>
                                        <p:tav tm="100000">
                                          <p:val>
                                            <p:fltVal val="0"/>
                                          </p:val>
                                        </p:tav>
                                      </p:tavLst>
                                    </p:anim>
                                    <p:anim calcmode="lin" valueType="num">
                                      <p:cBhvr>
                                        <p:cTn id="17" dur="500"/>
                                        <p:tgtEl>
                                          <p:spTgt spid="31"/>
                                        </p:tgtEl>
                                        <p:attrNameLst>
                                          <p:attrName>ppt_h</p:attrName>
                                        </p:attrNameLst>
                                      </p:cBhvr>
                                      <p:tavLst>
                                        <p:tav tm="0">
                                          <p:val>
                                            <p:strVal val="ppt_h"/>
                                          </p:val>
                                        </p:tav>
                                        <p:tav tm="100000">
                                          <p:val>
                                            <p:fltVal val="0"/>
                                          </p:val>
                                        </p:tav>
                                      </p:tavLst>
                                    </p:anim>
                                    <p:animEffect transition="out" filter="fade">
                                      <p:cBhvr>
                                        <p:cTn id="18" dur="500"/>
                                        <p:tgtEl>
                                          <p:spTgt spid="31"/>
                                        </p:tgtEl>
                                      </p:cBhvr>
                                    </p:animEffect>
                                    <p:set>
                                      <p:cBhvr>
                                        <p:cTn id="19" dur="1" fill="hold">
                                          <p:stCondLst>
                                            <p:cond delay="499"/>
                                          </p:stCondLst>
                                        </p:cTn>
                                        <p:tgtEl>
                                          <p:spTgt spid="31"/>
                                        </p:tgtEl>
                                        <p:attrNameLst>
                                          <p:attrName>style.visibility</p:attrName>
                                        </p:attrNameLst>
                                      </p:cBhvr>
                                      <p:to>
                                        <p:strVal val="hidden"/>
                                      </p:to>
                                    </p:set>
                                  </p:childTnLst>
                                </p:cTn>
                              </p:par>
                              <p:par>
                                <p:cTn id="20" presetID="53" presetClass="exit" presetSubtype="0" repeatCount="10000" fill="hold" grpId="1" nodeType="withEffect">
                                  <p:stCondLst>
                                    <p:cond delay="0"/>
                                  </p:stCondLst>
                                  <p:childTnLst>
                                    <p:anim calcmode="lin" valueType="num">
                                      <p:cBhvr>
                                        <p:cTn id="21" dur="500"/>
                                        <p:tgtEl>
                                          <p:spTgt spid="54"/>
                                        </p:tgtEl>
                                        <p:attrNameLst>
                                          <p:attrName>ppt_w</p:attrName>
                                        </p:attrNameLst>
                                      </p:cBhvr>
                                      <p:tavLst>
                                        <p:tav tm="0">
                                          <p:val>
                                            <p:strVal val="ppt_w"/>
                                          </p:val>
                                        </p:tav>
                                        <p:tav tm="100000">
                                          <p:val>
                                            <p:fltVal val="0"/>
                                          </p:val>
                                        </p:tav>
                                      </p:tavLst>
                                    </p:anim>
                                    <p:anim calcmode="lin" valueType="num">
                                      <p:cBhvr>
                                        <p:cTn id="22" dur="500"/>
                                        <p:tgtEl>
                                          <p:spTgt spid="54"/>
                                        </p:tgtEl>
                                        <p:attrNameLst>
                                          <p:attrName>ppt_h</p:attrName>
                                        </p:attrNameLst>
                                      </p:cBhvr>
                                      <p:tavLst>
                                        <p:tav tm="0">
                                          <p:val>
                                            <p:strVal val="ppt_h"/>
                                          </p:val>
                                        </p:tav>
                                        <p:tav tm="100000">
                                          <p:val>
                                            <p:fltVal val="0"/>
                                          </p:val>
                                        </p:tav>
                                      </p:tavLst>
                                    </p:anim>
                                    <p:animEffect transition="out" filter="fade">
                                      <p:cBhvr>
                                        <p:cTn id="23" dur="500"/>
                                        <p:tgtEl>
                                          <p:spTgt spid="54"/>
                                        </p:tgtEl>
                                      </p:cBhvr>
                                    </p:animEffect>
                                    <p:set>
                                      <p:cBhvr>
                                        <p:cTn id="24" dur="1" fill="hold">
                                          <p:stCondLst>
                                            <p:cond delay="499"/>
                                          </p:stCondLst>
                                        </p:cTn>
                                        <p:tgtEl>
                                          <p:spTgt spid="54"/>
                                        </p:tgtEl>
                                        <p:attrNameLst>
                                          <p:attrName>style.visibility</p:attrName>
                                        </p:attrNameLst>
                                      </p:cBhvr>
                                      <p:to>
                                        <p:strVal val="hidden"/>
                                      </p:to>
                                    </p:set>
                                  </p:childTnLst>
                                </p:cTn>
                              </p:par>
                              <p:par>
                                <p:cTn id="25" presetID="53" presetClass="exit" presetSubtype="0" repeatCount="10000" fill="hold" grpId="1" nodeType="withEffect">
                                  <p:stCondLst>
                                    <p:cond delay="0"/>
                                  </p:stCondLst>
                                  <p:childTnLst>
                                    <p:anim calcmode="lin" valueType="num">
                                      <p:cBhvr>
                                        <p:cTn id="26" dur="500"/>
                                        <p:tgtEl>
                                          <p:spTgt spid="55"/>
                                        </p:tgtEl>
                                        <p:attrNameLst>
                                          <p:attrName>ppt_w</p:attrName>
                                        </p:attrNameLst>
                                      </p:cBhvr>
                                      <p:tavLst>
                                        <p:tav tm="0">
                                          <p:val>
                                            <p:strVal val="ppt_w"/>
                                          </p:val>
                                        </p:tav>
                                        <p:tav tm="100000">
                                          <p:val>
                                            <p:fltVal val="0"/>
                                          </p:val>
                                        </p:tav>
                                      </p:tavLst>
                                    </p:anim>
                                    <p:anim calcmode="lin" valueType="num">
                                      <p:cBhvr>
                                        <p:cTn id="27" dur="500"/>
                                        <p:tgtEl>
                                          <p:spTgt spid="55"/>
                                        </p:tgtEl>
                                        <p:attrNameLst>
                                          <p:attrName>ppt_h</p:attrName>
                                        </p:attrNameLst>
                                      </p:cBhvr>
                                      <p:tavLst>
                                        <p:tav tm="0">
                                          <p:val>
                                            <p:strVal val="ppt_h"/>
                                          </p:val>
                                        </p:tav>
                                        <p:tav tm="100000">
                                          <p:val>
                                            <p:fltVal val="0"/>
                                          </p:val>
                                        </p:tav>
                                      </p:tavLst>
                                    </p:anim>
                                    <p:animEffect transition="out" filter="fade">
                                      <p:cBhvr>
                                        <p:cTn id="28" dur="500"/>
                                        <p:tgtEl>
                                          <p:spTgt spid="55"/>
                                        </p:tgtEl>
                                      </p:cBhvr>
                                    </p:animEffect>
                                    <p:set>
                                      <p:cBhvr>
                                        <p:cTn id="29" dur="1" fill="hold">
                                          <p:stCondLst>
                                            <p:cond delay="499"/>
                                          </p:stCondLst>
                                        </p:cTn>
                                        <p:tgtEl>
                                          <p:spTgt spid="55"/>
                                        </p:tgtEl>
                                        <p:attrNameLst>
                                          <p:attrName>style.visibility</p:attrName>
                                        </p:attrNameLst>
                                      </p:cBhvr>
                                      <p:to>
                                        <p:strVal val="hidden"/>
                                      </p:to>
                                    </p:set>
                                  </p:childTnLst>
                                </p:cTn>
                              </p:par>
                              <p:par>
                                <p:cTn id="30" presetID="53" presetClass="exit" presetSubtype="0" repeatCount="10000" fill="hold" grpId="1" nodeType="withEffect">
                                  <p:stCondLst>
                                    <p:cond delay="0"/>
                                  </p:stCondLst>
                                  <p:childTnLst>
                                    <p:anim calcmode="lin" valueType="num">
                                      <p:cBhvr>
                                        <p:cTn id="31" dur="500"/>
                                        <p:tgtEl>
                                          <p:spTgt spid="56"/>
                                        </p:tgtEl>
                                        <p:attrNameLst>
                                          <p:attrName>ppt_w</p:attrName>
                                        </p:attrNameLst>
                                      </p:cBhvr>
                                      <p:tavLst>
                                        <p:tav tm="0">
                                          <p:val>
                                            <p:strVal val="ppt_w"/>
                                          </p:val>
                                        </p:tav>
                                        <p:tav tm="100000">
                                          <p:val>
                                            <p:fltVal val="0"/>
                                          </p:val>
                                        </p:tav>
                                      </p:tavLst>
                                    </p:anim>
                                    <p:anim calcmode="lin" valueType="num">
                                      <p:cBhvr>
                                        <p:cTn id="32" dur="500"/>
                                        <p:tgtEl>
                                          <p:spTgt spid="56"/>
                                        </p:tgtEl>
                                        <p:attrNameLst>
                                          <p:attrName>ppt_h</p:attrName>
                                        </p:attrNameLst>
                                      </p:cBhvr>
                                      <p:tavLst>
                                        <p:tav tm="0">
                                          <p:val>
                                            <p:strVal val="ppt_h"/>
                                          </p:val>
                                        </p:tav>
                                        <p:tav tm="100000">
                                          <p:val>
                                            <p:fltVal val="0"/>
                                          </p:val>
                                        </p:tav>
                                      </p:tavLst>
                                    </p:anim>
                                    <p:animEffect transition="out" filter="fade">
                                      <p:cBhvr>
                                        <p:cTn id="33" dur="500"/>
                                        <p:tgtEl>
                                          <p:spTgt spid="56"/>
                                        </p:tgtEl>
                                      </p:cBhvr>
                                    </p:animEffect>
                                    <p:set>
                                      <p:cBhvr>
                                        <p:cTn id="34" dur="1" fill="hold">
                                          <p:stCondLst>
                                            <p:cond delay="499"/>
                                          </p:stCondLst>
                                        </p:cTn>
                                        <p:tgtEl>
                                          <p:spTgt spid="56"/>
                                        </p:tgtEl>
                                        <p:attrNameLst>
                                          <p:attrName>style.visibility</p:attrName>
                                        </p:attrNameLst>
                                      </p:cBhvr>
                                      <p:to>
                                        <p:strVal val="hidden"/>
                                      </p:to>
                                    </p:set>
                                  </p:childTnLst>
                                </p:cTn>
                              </p:par>
                              <p:par>
                                <p:cTn id="35" presetID="53" presetClass="exit" presetSubtype="0" repeatCount="10000" fill="hold" grpId="1" nodeType="withEffect">
                                  <p:stCondLst>
                                    <p:cond delay="0"/>
                                  </p:stCondLst>
                                  <p:childTnLst>
                                    <p:anim calcmode="lin" valueType="num">
                                      <p:cBhvr>
                                        <p:cTn id="36" dur="500"/>
                                        <p:tgtEl>
                                          <p:spTgt spid="57"/>
                                        </p:tgtEl>
                                        <p:attrNameLst>
                                          <p:attrName>ppt_w</p:attrName>
                                        </p:attrNameLst>
                                      </p:cBhvr>
                                      <p:tavLst>
                                        <p:tav tm="0">
                                          <p:val>
                                            <p:strVal val="ppt_w"/>
                                          </p:val>
                                        </p:tav>
                                        <p:tav tm="100000">
                                          <p:val>
                                            <p:fltVal val="0"/>
                                          </p:val>
                                        </p:tav>
                                      </p:tavLst>
                                    </p:anim>
                                    <p:anim calcmode="lin" valueType="num">
                                      <p:cBhvr>
                                        <p:cTn id="37" dur="500"/>
                                        <p:tgtEl>
                                          <p:spTgt spid="57"/>
                                        </p:tgtEl>
                                        <p:attrNameLst>
                                          <p:attrName>ppt_h</p:attrName>
                                        </p:attrNameLst>
                                      </p:cBhvr>
                                      <p:tavLst>
                                        <p:tav tm="0">
                                          <p:val>
                                            <p:strVal val="ppt_h"/>
                                          </p:val>
                                        </p:tav>
                                        <p:tav tm="100000">
                                          <p:val>
                                            <p:fltVal val="0"/>
                                          </p:val>
                                        </p:tav>
                                      </p:tavLst>
                                    </p:anim>
                                    <p:animEffect transition="out" filter="fade">
                                      <p:cBhvr>
                                        <p:cTn id="38" dur="500"/>
                                        <p:tgtEl>
                                          <p:spTgt spid="57"/>
                                        </p:tgtEl>
                                      </p:cBhvr>
                                    </p:animEffect>
                                    <p:set>
                                      <p:cBhvr>
                                        <p:cTn id="39" dur="1" fill="hold">
                                          <p:stCondLst>
                                            <p:cond delay="499"/>
                                          </p:stCondLst>
                                        </p:cTn>
                                        <p:tgtEl>
                                          <p:spTgt spid="57"/>
                                        </p:tgtEl>
                                        <p:attrNameLst>
                                          <p:attrName>style.visibility</p:attrName>
                                        </p:attrNameLst>
                                      </p:cBhvr>
                                      <p:to>
                                        <p:strVal val="hidden"/>
                                      </p:to>
                                    </p:set>
                                  </p:childTnLst>
                                </p:cTn>
                              </p:par>
                              <p:par>
                                <p:cTn id="40" presetID="53" presetClass="exit" presetSubtype="0" repeatCount="10000" fill="hold" grpId="1" nodeType="withEffect">
                                  <p:stCondLst>
                                    <p:cond delay="0"/>
                                  </p:stCondLst>
                                  <p:childTnLst>
                                    <p:anim calcmode="lin" valueType="num">
                                      <p:cBhvr>
                                        <p:cTn id="41" dur="500"/>
                                        <p:tgtEl>
                                          <p:spTgt spid="58"/>
                                        </p:tgtEl>
                                        <p:attrNameLst>
                                          <p:attrName>ppt_w</p:attrName>
                                        </p:attrNameLst>
                                      </p:cBhvr>
                                      <p:tavLst>
                                        <p:tav tm="0">
                                          <p:val>
                                            <p:strVal val="ppt_w"/>
                                          </p:val>
                                        </p:tav>
                                        <p:tav tm="100000">
                                          <p:val>
                                            <p:fltVal val="0"/>
                                          </p:val>
                                        </p:tav>
                                      </p:tavLst>
                                    </p:anim>
                                    <p:anim calcmode="lin" valueType="num">
                                      <p:cBhvr>
                                        <p:cTn id="42" dur="500"/>
                                        <p:tgtEl>
                                          <p:spTgt spid="58"/>
                                        </p:tgtEl>
                                        <p:attrNameLst>
                                          <p:attrName>ppt_h</p:attrName>
                                        </p:attrNameLst>
                                      </p:cBhvr>
                                      <p:tavLst>
                                        <p:tav tm="0">
                                          <p:val>
                                            <p:strVal val="ppt_h"/>
                                          </p:val>
                                        </p:tav>
                                        <p:tav tm="100000">
                                          <p:val>
                                            <p:fltVal val="0"/>
                                          </p:val>
                                        </p:tav>
                                      </p:tavLst>
                                    </p:anim>
                                    <p:animEffect transition="out" filter="fade">
                                      <p:cBhvr>
                                        <p:cTn id="43" dur="500"/>
                                        <p:tgtEl>
                                          <p:spTgt spid="58"/>
                                        </p:tgtEl>
                                      </p:cBhvr>
                                    </p:animEffect>
                                    <p:set>
                                      <p:cBhvr>
                                        <p:cTn id="44" dur="1" fill="hold">
                                          <p:stCondLst>
                                            <p:cond delay="499"/>
                                          </p:stCondLst>
                                        </p:cTn>
                                        <p:tgtEl>
                                          <p:spTgt spid="58"/>
                                        </p:tgtEl>
                                        <p:attrNameLst>
                                          <p:attrName>style.visibility</p:attrName>
                                        </p:attrNameLst>
                                      </p:cBhvr>
                                      <p:to>
                                        <p:strVal val="hidden"/>
                                      </p:to>
                                    </p:set>
                                  </p:childTnLst>
                                </p:cTn>
                              </p:par>
                              <p:par>
                                <p:cTn id="45" presetID="53" presetClass="exit" presetSubtype="0" repeatCount="10000" fill="hold" grpId="1" nodeType="withEffect">
                                  <p:stCondLst>
                                    <p:cond delay="0"/>
                                  </p:stCondLst>
                                  <p:childTnLst>
                                    <p:anim calcmode="lin" valueType="num">
                                      <p:cBhvr>
                                        <p:cTn id="46" dur="500"/>
                                        <p:tgtEl>
                                          <p:spTgt spid="59"/>
                                        </p:tgtEl>
                                        <p:attrNameLst>
                                          <p:attrName>ppt_w</p:attrName>
                                        </p:attrNameLst>
                                      </p:cBhvr>
                                      <p:tavLst>
                                        <p:tav tm="0">
                                          <p:val>
                                            <p:strVal val="ppt_w"/>
                                          </p:val>
                                        </p:tav>
                                        <p:tav tm="100000">
                                          <p:val>
                                            <p:fltVal val="0"/>
                                          </p:val>
                                        </p:tav>
                                      </p:tavLst>
                                    </p:anim>
                                    <p:anim calcmode="lin" valueType="num">
                                      <p:cBhvr>
                                        <p:cTn id="47" dur="500"/>
                                        <p:tgtEl>
                                          <p:spTgt spid="59"/>
                                        </p:tgtEl>
                                        <p:attrNameLst>
                                          <p:attrName>ppt_h</p:attrName>
                                        </p:attrNameLst>
                                      </p:cBhvr>
                                      <p:tavLst>
                                        <p:tav tm="0">
                                          <p:val>
                                            <p:strVal val="ppt_h"/>
                                          </p:val>
                                        </p:tav>
                                        <p:tav tm="100000">
                                          <p:val>
                                            <p:fltVal val="0"/>
                                          </p:val>
                                        </p:tav>
                                      </p:tavLst>
                                    </p:anim>
                                    <p:animEffect transition="out" filter="fade">
                                      <p:cBhvr>
                                        <p:cTn id="48" dur="500"/>
                                        <p:tgtEl>
                                          <p:spTgt spid="59"/>
                                        </p:tgtEl>
                                      </p:cBhvr>
                                    </p:animEffect>
                                    <p:set>
                                      <p:cBhvr>
                                        <p:cTn id="49" dur="1" fill="hold">
                                          <p:stCondLst>
                                            <p:cond delay="499"/>
                                          </p:stCondLst>
                                        </p:cTn>
                                        <p:tgtEl>
                                          <p:spTgt spid="59"/>
                                        </p:tgtEl>
                                        <p:attrNameLst>
                                          <p:attrName>style.visibility</p:attrName>
                                        </p:attrNameLst>
                                      </p:cBhvr>
                                      <p:to>
                                        <p:strVal val="hidden"/>
                                      </p:to>
                                    </p:set>
                                  </p:childTnLst>
                                </p:cTn>
                              </p:par>
                              <p:par>
                                <p:cTn id="50" presetID="53" presetClass="exit" presetSubtype="0" repeatCount="10000" fill="hold" grpId="1" nodeType="withEffect">
                                  <p:stCondLst>
                                    <p:cond delay="0"/>
                                  </p:stCondLst>
                                  <p:childTnLst>
                                    <p:anim calcmode="lin" valueType="num">
                                      <p:cBhvr>
                                        <p:cTn id="51" dur="500"/>
                                        <p:tgtEl>
                                          <p:spTgt spid="60"/>
                                        </p:tgtEl>
                                        <p:attrNameLst>
                                          <p:attrName>ppt_w</p:attrName>
                                        </p:attrNameLst>
                                      </p:cBhvr>
                                      <p:tavLst>
                                        <p:tav tm="0">
                                          <p:val>
                                            <p:strVal val="ppt_w"/>
                                          </p:val>
                                        </p:tav>
                                        <p:tav tm="100000">
                                          <p:val>
                                            <p:fltVal val="0"/>
                                          </p:val>
                                        </p:tav>
                                      </p:tavLst>
                                    </p:anim>
                                    <p:anim calcmode="lin" valueType="num">
                                      <p:cBhvr>
                                        <p:cTn id="52" dur="500"/>
                                        <p:tgtEl>
                                          <p:spTgt spid="60"/>
                                        </p:tgtEl>
                                        <p:attrNameLst>
                                          <p:attrName>ppt_h</p:attrName>
                                        </p:attrNameLst>
                                      </p:cBhvr>
                                      <p:tavLst>
                                        <p:tav tm="0">
                                          <p:val>
                                            <p:strVal val="ppt_h"/>
                                          </p:val>
                                        </p:tav>
                                        <p:tav tm="100000">
                                          <p:val>
                                            <p:fltVal val="0"/>
                                          </p:val>
                                        </p:tav>
                                      </p:tavLst>
                                    </p:anim>
                                    <p:animEffect transition="out" filter="fade">
                                      <p:cBhvr>
                                        <p:cTn id="53" dur="500"/>
                                        <p:tgtEl>
                                          <p:spTgt spid="60"/>
                                        </p:tgtEl>
                                      </p:cBhvr>
                                    </p:animEffect>
                                    <p:set>
                                      <p:cBhvr>
                                        <p:cTn id="54" dur="1" fill="hold">
                                          <p:stCondLst>
                                            <p:cond delay="499"/>
                                          </p:stCondLst>
                                        </p:cTn>
                                        <p:tgtEl>
                                          <p:spTgt spid="60"/>
                                        </p:tgtEl>
                                        <p:attrNameLst>
                                          <p:attrName>style.visibility</p:attrName>
                                        </p:attrNameLst>
                                      </p:cBhvr>
                                      <p:to>
                                        <p:strVal val="hidden"/>
                                      </p:to>
                                    </p:set>
                                  </p:childTnLst>
                                </p:cTn>
                              </p:par>
                              <p:par>
                                <p:cTn id="55" presetID="53" presetClass="exit" presetSubtype="0" repeatCount="10000" fill="hold" grpId="1" nodeType="withEffect">
                                  <p:stCondLst>
                                    <p:cond delay="0"/>
                                  </p:stCondLst>
                                  <p:childTnLst>
                                    <p:anim calcmode="lin" valueType="num">
                                      <p:cBhvr>
                                        <p:cTn id="56" dur="500"/>
                                        <p:tgtEl>
                                          <p:spTgt spid="61"/>
                                        </p:tgtEl>
                                        <p:attrNameLst>
                                          <p:attrName>ppt_w</p:attrName>
                                        </p:attrNameLst>
                                      </p:cBhvr>
                                      <p:tavLst>
                                        <p:tav tm="0">
                                          <p:val>
                                            <p:strVal val="ppt_w"/>
                                          </p:val>
                                        </p:tav>
                                        <p:tav tm="100000">
                                          <p:val>
                                            <p:fltVal val="0"/>
                                          </p:val>
                                        </p:tav>
                                      </p:tavLst>
                                    </p:anim>
                                    <p:anim calcmode="lin" valueType="num">
                                      <p:cBhvr>
                                        <p:cTn id="57" dur="500"/>
                                        <p:tgtEl>
                                          <p:spTgt spid="61"/>
                                        </p:tgtEl>
                                        <p:attrNameLst>
                                          <p:attrName>ppt_h</p:attrName>
                                        </p:attrNameLst>
                                      </p:cBhvr>
                                      <p:tavLst>
                                        <p:tav tm="0">
                                          <p:val>
                                            <p:strVal val="ppt_h"/>
                                          </p:val>
                                        </p:tav>
                                        <p:tav tm="100000">
                                          <p:val>
                                            <p:fltVal val="0"/>
                                          </p:val>
                                        </p:tav>
                                      </p:tavLst>
                                    </p:anim>
                                    <p:animEffect transition="out" filter="fade">
                                      <p:cBhvr>
                                        <p:cTn id="58" dur="500"/>
                                        <p:tgtEl>
                                          <p:spTgt spid="61"/>
                                        </p:tgtEl>
                                      </p:cBhvr>
                                    </p:animEffect>
                                    <p:set>
                                      <p:cBhvr>
                                        <p:cTn id="59" dur="1" fill="hold">
                                          <p:stCondLst>
                                            <p:cond delay="499"/>
                                          </p:stCondLst>
                                        </p:cTn>
                                        <p:tgtEl>
                                          <p:spTgt spid="61"/>
                                        </p:tgtEl>
                                        <p:attrNameLst>
                                          <p:attrName>style.visibility</p:attrName>
                                        </p:attrNameLst>
                                      </p:cBhvr>
                                      <p:to>
                                        <p:strVal val="hidden"/>
                                      </p:to>
                                    </p:set>
                                  </p:childTnLst>
                                </p:cTn>
                              </p:par>
                            </p:childTnLst>
                          </p:cTn>
                        </p:par>
                        <p:par>
                          <p:cTn id="60" fill="hold">
                            <p:stCondLst>
                              <p:cond delay="10000"/>
                            </p:stCondLst>
                            <p:childTnLst>
                              <p:par>
                                <p:cTn id="61" presetID="1" presetClass="entr" presetSubtype="0" fill="hold" nodeType="afterEffect">
                                  <p:stCondLst>
                                    <p:cond delay="0"/>
                                  </p:stCondLst>
                                  <p:childTnLst>
                                    <p:set>
                                      <p:cBhvr>
                                        <p:cTn id="62" dur="1" fill="hold">
                                          <p:stCondLst>
                                            <p:cond delay="0"/>
                                          </p:stCondLst>
                                        </p:cTn>
                                        <p:tgtEl>
                                          <p:spTgt spid="9"/>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24"/>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31"/>
                                        </p:tgtEl>
                                        <p:attrNameLst>
                                          <p:attrName>style.visibility</p:attrName>
                                        </p:attrNameLst>
                                      </p:cBhvr>
                                      <p:to>
                                        <p:strVal val="visible"/>
                                      </p:to>
                                    </p:set>
                                  </p:childTnLst>
                                </p:cTn>
                              </p:par>
                              <p:par>
                                <p:cTn id="67" presetID="1" presetClass="entr" presetSubtype="0" fill="hold" grpId="2" nodeType="withEffect">
                                  <p:stCondLst>
                                    <p:cond delay="0"/>
                                  </p:stCondLst>
                                  <p:childTnLst>
                                    <p:set>
                                      <p:cBhvr>
                                        <p:cTn id="68" dur="1" fill="hold">
                                          <p:stCondLst>
                                            <p:cond delay="0"/>
                                          </p:stCondLst>
                                        </p:cTn>
                                        <p:tgtEl>
                                          <p:spTgt spid="54"/>
                                        </p:tgtEl>
                                        <p:attrNameLst>
                                          <p:attrName>style.visibility</p:attrName>
                                        </p:attrNameLst>
                                      </p:cBhvr>
                                      <p:to>
                                        <p:strVal val="visible"/>
                                      </p:to>
                                    </p:set>
                                  </p:childTnLst>
                                </p:cTn>
                              </p:par>
                              <p:par>
                                <p:cTn id="69" presetID="1" presetClass="entr" presetSubtype="0" fill="hold" grpId="2" nodeType="withEffect">
                                  <p:stCondLst>
                                    <p:cond delay="0"/>
                                  </p:stCondLst>
                                  <p:childTnLst>
                                    <p:set>
                                      <p:cBhvr>
                                        <p:cTn id="70" dur="1" fill="hold">
                                          <p:stCondLst>
                                            <p:cond delay="0"/>
                                          </p:stCondLst>
                                        </p:cTn>
                                        <p:tgtEl>
                                          <p:spTgt spid="55"/>
                                        </p:tgtEl>
                                        <p:attrNameLst>
                                          <p:attrName>style.visibility</p:attrName>
                                        </p:attrNameLst>
                                      </p:cBhvr>
                                      <p:to>
                                        <p:strVal val="visible"/>
                                      </p:to>
                                    </p:set>
                                  </p:childTnLst>
                                </p:cTn>
                              </p:par>
                              <p:par>
                                <p:cTn id="71" presetID="1" presetClass="entr" presetSubtype="0" fill="hold" grpId="2" nodeType="withEffect">
                                  <p:stCondLst>
                                    <p:cond delay="0"/>
                                  </p:stCondLst>
                                  <p:childTnLst>
                                    <p:set>
                                      <p:cBhvr>
                                        <p:cTn id="72" dur="1" fill="hold">
                                          <p:stCondLst>
                                            <p:cond delay="0"/>
                                          </p:stCondLst>
                                        </p:cTn>
                                        <p:tgtEl>
                                          <p:spTgt spid="56"/>
                                        </p:tgtEl>
                                        <p:attrNameLst>
                                          <p:attrName>style.visibility</p:attrName>
                                        </p:attrNameLst>
                                      </p:cBhvr>
                                      <p:to>
                                        <p:strVal val="visible"/>
                                      </p:to>
                                    </p:set>
                                  </p:childTnLst>
                                </p:cTn>
                              </p:par>
                              <p:par>
                                <p:cTn id="73" presetID="1" presetClass="entr" presetSubtype="0" fill="hold" grpId="2" nodeType="withEffect">
                                  <p:stCondLst>
                                    <p:cond delay="0"/>
                                  </p:stCondLst>
                                  <p:childTnLst>
                                    <p:set>
                                      <p:cBhvr>
                                        <p:cTn id="74" dur="1" fill="hold">
                                          <p:stCondLst>
                                            <p:cond delay="0"/>
                                          </p:stCondLst>
                                        </p:cTn>
                                        <p:tgtEl>
                                          <p:spTgt spid="57"/>
                                        </p:tgtEl>
                                        <p:attrNameLst>
                                          <p:attrName>style.visibility</p:attrName>
                                        </p:attrNameLst>
                                      </p:cBhvr>
                                      <p:to>
                                        <p:strVal val="visible"/>
                                      </p:to>
                                    </p:set>
                                  </p:childTnLst>
                                </p:cTn>
                              </p:par>
                              <p:par>
                                <p:cTn id="75" presetID="1" presetClass="entr" presetSubtype="0" fill="hold" grpId="2" nodeType="withEffect">
                                  <p:stCondLst>
                                    <p:cond delay="0"/>
                                  </p:stCondLst>
                                  <p:childTnLst>
                                    <p:set>
                                      <p:cBhvr>
                                        <p:cTn id="76" dur="1" fill="hold">
                                          <p:stCondLst>
                                            <p:cond delay="0"/>
                                          </p:stCondLst>
                                        </p:cTn>
                                        <p:tgtEl>
                                          <p:spTgt spid="58"/>
                                        </p:tgtEl>
                                        <p:attrNameLst>
                                          <p:attrName>style.visibility</p:attrName>
                                        </p:attrNameLst>
                                      </p:cBhvr>
                                      <p:to>
                                        <p:strVal val="visible"/>
                                      </p:to>
                                    </p:set>
                                  </p:childTnLst>
                                </p:cTn>
                              </p:par>
                              <p:par>
                                <p:cTn id="77" presetID="1" presetClass="entr" presetSubtype="0" fill="hold" grpId="2" nodeType="withEffect">
                                  <p:stCondLst>
                                    <p:cond delay="0"/>
                                  </p:stCondLst>
                                  <p:childTnLst>
                                    <p:set>
                                      <p:cBhvr>
                                        <p:cTn id="78" dur="1" fill="hold">
                                          <p:stCondLst>
                                            <p:cond delay="0"/>
                                          </p:stCondLst>
                                        </p:cTn>
                                        <p:tgtEl>
                                          <p:spTgt spid="59"/>
                                        </p:tgtEl>
                                        <p:attrNameLst>
                                          <p:attrName>style.visibility</p:attrName>
                                        </p:attrNameLst>
                                      </p:cBhvr>
                                      <p:to>
                                        <p:strVal val="visible"/>
                                      </p:to>
                                    </p:set>
                                  </p:childTnLst>
                                </p:cTn>
                              </p:par>
                              <p:par>
                                <p:cTn id="79" presetID="1" presetClass="entr" presetSubtype="0" fill="hold" grpId="2" nodeType="withEffect">
                                  <p:stCondLst>
                                    <p:cond delay="0"/>
                                  </p:stCondLst>
                                  <p:childTnLst>
                                    <p:set>
                                      <p:cBhvr>
                                        <p:cTn id="80" dur="1" fill="hold">
                                          <p:stCondLst>
                                            <p:cond delay="0"/>
                                          </p:stCondLst>
                                        </p:cTn>
                                        <p:tgtEl>
                                          <p:spTgt spid="60"/>
                                        </p:tgtEl>
                                        <p:attrNameLst>
                                          <p:attrName>style.visibility</p:attrName>
                                        </p:attrNameLst>
                                      </p:cBhvr>
                                      <p:to>
                                        <p:strVal val="visible"/>
                                      </p:to>
                                    </p:set>
                                  </p:childTnLst>
                                </p:cTn>
                              </p:par>
                              <p:par>
                                <p:cTn id="81" presetID="1" presetClass="entr" presetSubtype="0" fill="hold" grpId="2" nodeType="withEffect">
                                  <p:stCondLst>
                                    <p:cond delay="0"/>
                                  </p:stCondLst>
                                  <p:childTnLst>
                                    <p:set>
                                      <p:cBhvr>
                                        <p:cTn id="82" dur="1" fill="hold">
                                          <p:stCondLst>
                                            <p:cond delay="0"/>
                                          </p:stCondLst>
                                        </p:cTn>
                                        <p:tgtEl>
                                          <p:spTgt spid="61"/>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53" presetClass="entr" presetSubtype="0" repeatCount="5000" fill="hold" nodeType="clickEffect">
                                  <p:stCondLst>
                                    <p:cond delay="1000"/>
                                  </p:stCondLst>
                                  <p:childTnLst>
                                    <p:set>
                                      <p:cBhvr>
                                        <p:cTn id="86" dur="1" fill="hold">
                                          <p:stCondLst>
                                            <p:cond delay="0"/>
                                          </p:stCondLst>
                                        </p:cTn>
                                        <p:tgtEl>
                                          <p:spTgt spid="63"/>
                                        </p:tgtEl>
                                        <p:attrNameLst>
                                          <p:attrName>style.visibility</p:attrName>
                                        </p:attrNameLst>
                                      </p:cBhvr>
                                      <p:to>
                                        <p:strVal val="visible"/>
                                      </p:to>
                                    </p:set>
                                    <p:anim calcmode="lin" valueType="num">
                                      <p:cBhvr>
                                        <p:cTn id="87" dur="1000" fill="hold"/>
                                        <p:tgtEl>
                                          <p:spTgt spid="63"/>
                                        </p:tgtEl>
                                        <p:attrNameLst>
                                          <p:attrName>ppt_w</p:attrName>
                                        </p:attrNameLst>
                                      </p:cBhvr>
                                      <p:tavLst>
                                        <p:tav tm="0">
                                          <p:val>
                                            <p:fltVal val="0"/>
                                          </p:val>
                                        </p:tav>
                                        <p:tav tm="100000">
                                          <p:val>
                                            <p:strVal val="#ppt_w"/>
                                          </p:val>
                                        </p:tav>
                                      </p:tavLst>
                                    </p:anim>
                                    <p:anim calcmode="lin" valueType="num">
                                      <p:cBhvr>
                                        <p:cTn id="88" dur="1000" fill="hold"/>
                                        <p:tgtEl>
                                          <p:spTgt spid="63"/>
                                        </p:tgtEl>
                                        <p:attrNameLst>
                                          <p:attrName>ppt_h</p:attrName>
                                        </p:attrNameLst>
                                      </p:cBhvr>
                                      <p:tavLst>
                                        <p:tav tm="0">
                                          <p:val>
                                            <p:fltVal val="0"/>
                                          </p:val>
                                        </p:tav>
                                        <p:tav tm="100000">
                                          <p:val>
                                            <p:strVal val="#ppt_h"/>
                                          </p:val>
                                        </p:tav>
                                      </p:tavLst>
                                    </p:anim>
                                    <p:animEffect transition="in" filter="fade">
                                      <p:cBhvr>
                                        <p:cTn id="89" dur="1000"/>
                                        <p:tgtEl>
                                          <p:spTgt spid="63"/>
                                        </p:tgtEl>
                                      </p:cBhvr>
                                    </p:animEffect>
                                  </p:childTnLst>
                                </p:cTn>
                              </p:par>
                              <p:par>
                                <p:cTn id="90" presetID="53" presetClass="entr" presetSubtype="0" repeatCount="5000" fill="hold" nodeType="withEffect">
                                  <p:stCondLst>
                                    <p:cond delay="1000"/>
                                  </p:stCondLst>
                                  <p:childTnLst>
                                    <p:set>
                                      <p:cBhvr>
                                        <p:cTn id="91" dur="1" fill="hold">
                                          <p:stCondLst>
                                            <p:cond delay="0"/>
                                          </p:stCondLst>
                                        </p:cTn>
                                        <p:tgtEl>
                                          <p:spTgt spid="62"/>
                                        </p:tgtEl>
                                        <p:attrNameLst>
                                          <p:attrName>style.visibility</p:attrName>
                                        </p:attrNameLst>
                                      </p:cBhvr>
                                      <p:to>
                                        <p:strVal val="visible"/>
                                      </p:to>
                                    </p:set>
                                    <p:anim calcmode="lin" valueType="num">
                                      <p:cBhvr>
                                        <p:cTn id="92" dur="1000" fill="hold"/>
                                        <p:tgtEl>
                                          <p:spTgt spid="62"/>
                                        </p:tgtEl>
                                        <p:attrNameLst>
                                          <p:attrName>ppt_w</p:attrName>
                                        </p:attrNameLst>
                                      </p:cBhvr>
                                      <p:tavLst>
                                        <p:tav tm="0">
                                          <p:val>
                                            <p:fltVal val="0"/>
                                          </p:val>
                                        </p:tav>
                                        <p:tav tm="100000">
                                          <p:val>
                                            <p:strVal val="#ppt_w"/>
                                          </p:val>
                                        </p:tav>
                                      </p:tavLst>
                                    </p:anim>
                                    <p:anim calcmode="lin" valueType="num">
                                      <p:cBhvr>
                                        <p:cTn id="93" dur="1000" fill="hold"/>
                                        <p:tgtEl>
                                          <p:spTgt spid="62"/>
                                        </p:tgtEl>
                                        <p:attrNameLst>
                                          <p:attrName>ppt_h</p:attrName>
                                        </p:attrNameLst>
                                      </p:cBhvr>
                                      <p:tavLst>
                                        <p:tav tm="0">
                                          <p:val>
                                            <p:fltVal val="0"/>
                                          </p:val>
                                        </p:tav>
                                        <p:tav tm="100000">
                                          <p:val>
                                            <p:strVal val="#ppt_h"/>
                                          </p:val>
                                        </p:tav>
                                      </p:tavLst>
                                    </p:anim>
                                    <p:animEffect transition="in" filter="fade">
                                      <p:cBhvr>
                                        <p:cTn id="94" dur="10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1" animBg="1"/>
      <p:bldP spid="54" grpId="2" animBg="1"/>
      <p:bldP spid="55" grpId="1" animBg="1"/>
      <p:bldP spid="55" grpId="2" animBg="1"/>
      <p:bldP spid="56" grpId="1" animBg="1"/>
      <p:bldP spid="56" grpId="2" animBg="1"/>
      <p:bldP spid="57" grpId="1" animBg="1"/>
      <p:bldP spid="57" grpId="2" animBg="1"/>
      <p:bldP spid="58" grpId="1" animBg="1"/>
      <p:bldP spid="58" grpId="2" animBg="1"/>
      <p:bldP spid="59" grpId="1" animBg="1"/>
      <p:bldP spid="59" grpId="2" animBg="1"/>
      <p:bldP spid="60" grpId="1" animBg="1"/>
      <p:bldP spid="60" grpId="2" animBg="1"/>
      <p:bldP spid="61" grpId="1" animBg="1"/>
      <p:bldP spid="61" grpId="2"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33180" y="15007"/>
            <a:ext cx="9145015" cy="461665"/>
          </a:xfrm>
          <a:prstGeom prst="rect">
            <a:avLst/>
          </a:prstGeom>
        </p:spPr>
        <p:txBody>
          <a:bodyPr wrap="square">
            <a:spAutoFit/>
          </a:bodyPr>
          <a:lstStyle/>
          <a:p>
            <a:pPr lvl="0" algn="ctr">
              <a:spcBef>
                <a:spcPct val="0"/>
              </a:spcBef>
              <a:defRPr/>
            </a:pPr>
            <a:r>
              <a:rPr lang="fr-CA" sz="24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rPr>
              <a:t>la technologie du courant porteur de ligne </a:t>
            </a:r>
            <a:r>
              <a:rPr lang="fr-CA" sz="2400" b="1" cap="all" dirty="0" err="1" smtClean="0">
                <a:solidFill>
                  <a:srgbClr val="3366FF"/>
                </a:solidFill>
                <a:effectLst>
                  <a:reflection blurRad="12700" stA="48000" endA="300" endPos="55000" dir="5400000" sy="-90000" algn="bl" rotWithShape="0"/>
                </a:effectLst>
                <a:latin typeface="Microsoft YaHei" pitchFamily="34" charset="-122"/>
                <a:ea typeface="Microsoft YaHei" pitchFamily="34" charset="-122"/>
              </a:rPr>
              <a:t>cpl</a:t>
            </a:r>
            <a:endParaRPr lang="en-US" sz="24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endParaRPr>
          </a:p>
        </p:txBody>
      </p:sp>
      <p:pic>
        <p:nvPicPr>
          <p:cNvPr id="15361" name="Picture 1"/>
          <p:cNvPicPr>
            <a:picLocks noChangeAspect="1" noChangeArrowheads="1"/>
          </p:cNvPicPr>
          <p:nvPr/>
        </p:nvPicPr>
        <p:blipFill>
          <a:blip r:embed="rId2" cstate="email">
            <a:extLst>
              <a:ext uri="{28A0092B-C50C-407E-A947-70E740481C1C}">
                <a14:useLocalDpi xmlns:a14="http://schemas.microsoft.com/office/drawing/2010/main"/>
              </a:ext>
            </a:extLst>
          </a:blip>
          <a:srcRect b="17818"/>
          <a:stretch>
            <a:fillRect/>
          </a:stretch>
        </p:blipFill>
        <p:spPr bwMode="auto">
          <a:xfrm>
            <a:off x="182563" y="1124744"/>
            <a:ext cx="11820525" cy="4649738"/>
          </a:xfrm>
          <a:prstGeom prst="rect">
            <a:avLst/>
          </a:prstGeom>
          <a:noFill/>
          <a:ln w="9525">
            <a:noFill/>
            <a:miter lim="800000"/>
            <a:headEnd/>
            <a:tailEnd/>
          </a:ln>
        </p:spPr>
      </p:pic>
      <p:sp>
        <p:nvSpPr>
          <p:cNvPr id="47" name="Rectangle 4"/>
          <p:cNvSpPr txBox="1">
            <a:spLocks noChangeArrowheads="1"/>
          </p:cNvSpPr>
          <p:nvPr/>
        </p:nvSpPr>
        <p:spPr>
          <a:xfrm>
            <a:off x="0" y="5949280"/>
            <a:ext cx="12187238" cy="576064"/>
          </a:xfrm>
          <a:prstGeom prst="rect">
            <a:avLst/>
          </a:prstGeom>
        </p:spPr>
        <p:txBody>
          <a:bodyPr vert="horz" anchor="ctr">
            <a:noAutofit/>
          </a:bodyPr>
          <a:lstStyle/>
          <a:p>
            <a:pPr marL="0" marR="0" lvl="0" indent="0" algn="just" defTabSz="914400" rtl="0" eaLnBrk="1" fontAlgn="auto" latinLnBrk="0" hangingPunct="1">
              <a:lnSpc>
                <a:spcPct val="100000"/>
              </a:lnSpc>
              <a:spcBef>
                <a:spcPct val="0"/>
              </a:spcBef>
              <a:spcAft>
                <a:spcPts val="0"/>
              </a:spcAft>
              <a:buClrTx/>
              <a:buSzTx/>
              <a:buFontTx/>
              <a:buNone/>
              <a:tabLst/>
              <a:defRPr/>
            </a:pPr>
            <a:r>
              <a:rPr kumimoji="0" lang="fr-CA" sz="2000" b="1" i="0" u="none" strike="noStrike" kern="1200" cap="all" spc="0" normalizeH="0" baseline="0" noProof="0" dirty="0" smtClean="0">
                <a:ln>
                  <a:noFill/>
                </a:ln>
                <a:solidFill>
                  <a:srgbClr val="FF0000"/>
                </a:solidFill>
                <a:effectLst>
                  <a:reflection blurRad="12700" stA="48000" endA="300" endPos="55000" dir="5400000" sy="-90000" algn="bl" rotWithShape="0"/>
                </a:effectLst>
                <a:uLnTx/>
                <a:uFillTx/>
                <a:latin typeface="Microsoft YaHei" pitchFamily="34" charset="-122"/>
                <a:ea typeface="Microsoft YaHei" pitchFamily="34" charset="-122"/>
                <a:cs typeface="+mj-cs"/>
              </a:rPr>
              <a:t>L’</a:t>
            </a:r>
            <a:r>
              <a:rPr kumimoji="0" lang="fr-CA" sz="2000" b="1" i="0" u="none" strike="noStrike" kern="1200" cap="all" spc="0" normalizeH="0" noProof="0" dirty="0" smtClean="0">
                <a:ln>
                  <a:noFill/>
                </a:ln>
                <a:solidFill>
                  <a:srgbClr val="FF0000"/>
                </a:solidFill>
                <a:effectLst>
                  <a:reflection blurRad="12700" stA="48000" endA="300" endPos="55000" dir="5400000" sy="-90000" algn="bl" rotWithShape="0"/>
                </a:effectLst>
                <a:uLnTx/>
                <a:uFillTx/>
                <a:latin typeface="Microsoft YaHei" pitchFamily="34" charset="-122"/>
                <a:ea typeface="Microsoft YaHei" pitchFamily="34" charset="-122"/>
                <a:cs typeface="+mj-cs"/>
              </a:rPr>
              <a:t>installation électrique intérieure de la maison EST un réseau d’antennes</a:t>
            </a:r>
            <a:endParaRPr kumimoji="0" lang="en-US" sz="2000" b="1" i="0" u="none" strike="noStrike" kern="1200" cap="all" spc="0" normalizeH="0" baseline="0" noProof="0" dirty="0" smtClean="0">
              <a:ln>
                <a:noFill/>
              </a:ln>
              <a:solidFill>
                <a:srgbClr val="FF0000"/>
              </a:solidFill>
              <a:effectLst>
                <a:reflection blurRad="12700" stA="48000" endA="300" endPos="55000" dir="5400000" sy="-90000" algn="bl" rotWithShape="0"/>
              </a:effectLst>
              <a:uLnTx/>
              <a:uFillTx/>
              <a:latin typeface="Microsoft YaHei" pitchFamily="34" charset="-122"/>
              <a:ea typeface="Microsoft YaHei" pitchFamily="34" charset="-122"/>
              <a:cs typeface="+mj-cs"/>
            </a:endParaRPr>
          </a:p>
        </p:txBody>
      </p:sp>
      <p:sp>
        <p:nvSpPr>
          <p:cNvPr id="48" name="Rectangle 4"/>
          <p:cNvSpPr txBox="1">
            <a:spLocks noChangeArrowheads="1"/>
          </p:cNvSpPr>
          <p:nvPr/>
        </p:nvSpPr>
        <p:spPr>
          <a:xfrm>
            <a:off x="2565227" y="476672"/>
            <a:ext cx="8496944" cy="576064"/>
          </a:xfrm>
          <a:prstGeom prst="rect">
            <a:avLst/>
          </a:prstGeom>
        </p:spPr>
        <p:txBody>
          <a:bodyPr vert="horz" anchor="ctr">
            <a:noAutofit/>
          </a:bodyPr>
          <a:lstStyle/>
          <a:p>
            <a:pPr marL="0" marR="0" lvl="0" indent="0" algn="just" defTabSz="914400" rtl="0" eaLnBrk="1" fontAlgn="auto" latinLnBrk="0" hangingPunct="1">
              <a:lnSpc>
                <a:spcPct val="100000"/>
              </a:lnSpc>
              <a:spcBef>
                <a:spcPct val="0"/>
              </a:spcBef>
              <a:spcAft>
                <a:spcPts val="0"/>
              </a:spcAft>
              <a:buClrTx/>
              <a:buSzTx/>
              <a:buFontTx/>
              <a:buNone/>
              <a:tabLst/>
              <a:defRPr/>
            </a:pPr>
            <a:r>
              <a:rPr kumimoji="0" lang="fr-CA" sz="2400" b="1" i="0" u="none" strike="noStrike" kern="1200" cap="all" spc="0" normalizeH="0" baseline="0" noProof="0" dirty="0" smtClean="0">
                <a:ln>
                  <a:noFill/>
                </a:ln>
                <a:solidFill>
                  <a:srgbClr val="FF0000"/>
                </a:solidFill>
                <a:effectLst>
                  <a:reflection blurRad="12700" stA="48000" endA="300" endPos="55000" dir="5400000" sy="-90000" algn="bl" rotWithShape="0"/>
                </a:effectLst>
                <a:uLnTx/>
                <a:uFillTx/>
                <a:latin typeface="Microsoft YaHei" pitchFamily="34" charset="-122"/>
                <a:ea typeface="Microsoft YaHei" pitchFamily="34" charset="-122"/>
                <a:cs typeface="+mj-cs"/>
              </a:rPr>
              <a:t>POLLUTION ELECTROMAGNETIQUE PERMANENTE</a:t>
            </a:r>
            <a:endParaRPr kumimoji="0" lang="en-US" sz="2400" b="1" i="0" u="none" strike="noStrike" kern="1200" cap="all" spc="0" normalizeH="0" baseline="0" noProof="0" dirty="0" smtClean="0">
              <a:ln>
                <a:noFill/>
              </a:ln>
              <a:solidFill>
                <a:srgbClr val="FF0000"/>
              </a:solidFill>
              <a:effectLst>
                <a:reflection blurRad="12700" stA="48000" endA="300" endPos="55000" dir="5400000" sy="-90000" algn="bl" rotWithShape="0"/>
              </a:effectLst>
              <a:uLnTx/>
              <a:uFillTx/>
              <a:latin typeface="Microsoft YaHei" pitchFamily="34" charset="-122"/>
              <a:ea typeface="Microsoft YaHei" pitchFamily="34" charset="-122"/>
              <a:cs typeface="+mj-cs"/>
            </a:endParaRPr>
          </a:p>
        </p:txBody>
      </p:sp>
      <p:sp>
        <p:nvSpPr>
          <p:cNvPr id="45" name="Ellipse 44"/>
          <p:cNvSpPr/>
          <p:nvPr/>
        </p:nvSpPr>
        <p:spPr>
          <a:xfrm flipH="1">
            <a:off x="4581451" y="4890864"/>
            <a:ext cx="216024" cy="482352"/>
          </a:xfrm>
          <a:prstGeom prst="ellipse">
            <a:avLst/>
          </a:prstGeom>
          <a:noFill/>
          <a:ln w="190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49" name="Ellipse 48"/>
          <p:cNvSpPr/>
          <p:nvPr/>
        </p:nvSpPr>
        <p:spPr>
          <a:xfrm flipH="1">
            <a:off x="7965827" y="4581128"/>
            <a:ext cx="216024" cy="482352"/>
          </a:xfrm>
          <a:prstGeom prst="ellipse">
            <a:avLst/>
          </a:prstGeom>
          <a:noFill/>
          <a:ln w="190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50" name="Ellipse 49"/>
          <p:cNvSpPr/>
          <p:nvPr/>
        </p:nvSpPr>
        <p:spPr>
          <a:xfrm flipH="1">
            <a:off x="8829923" y="4098776"/>
            <a:ext cx="216024" cy="482352"/>
          </a:xfrm>
          <a:prstGeom prst="ellipse">
            <a:avLst/>
          </a:prstGeom>
          <a:noFill/>
          <a:ln w="190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Tree>
    <p:extLst>
      <p:ext uri="{BB962C8B-B14F-4D97-AF65-F5344CB8AC3E}">
        <p14:creationId xmlns:p14="http://schemas.microsoft.com/office/powerpoint/2010/main" val="3198176989"/>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xit" presetSubtype="0" repeatCount="10000" fill="hold" grpId="0" nodeType="withEffect">
                                  <p:stCondLst>
                                    <p:cond delay="0"/>
                                  </p:stCondLst>
                                  <p:childTnLst>
                                    <p:anim calcmode="lin" valueType="num">
                                      <p:cBhvr>
                                        <p:cTn id="6" dur="500"/>
                                        <p:tgtEl>
                                          <p:spTgt spid="45"/>
                                        </p:tgtEl>
                                        <p:attrNameLst>
                                          <p:attrName>ppt_w</p:attrName>
                                        </p:attrNameLst>
                                      </p:cBhvr>
                                      <p:tavLst>
                                        <p:tav tm="0">
                                          <p:val>
                                            <p:strVal val="ppt_w"/>
                                          </p:val>
                                        </p:tav>
                                        <p:tav tm="100000">
                                          <p:val>
                                            <p:fltVal val="0"/>
                                          </p:val>
                                        </p:tav>
                                      </p:tavLst>
                                    </p:anim>
                                    <p:anim calcmode="lin" valueType="num">
                                      <p:cBhvr>
                                        <p:cTn id="7" dur="500"/>
                                        <p:tgtEl>
                                          <p:spTgt spid="45"/>
                                        </p:tgtEl>
                                        <p:attrNameLst>
                                          <p:attrName>ppt_h</p:attrName>
                                        </p:attrNameLst>
                                      </p:cBhvr>
                                      <p:tavLst>
                                        <p:tav tm="0">
                                          <p:val>
                                            <p:strVal val="ppt_h"/>
                                          </p:val>
                                        </p:tav>
                                        <p:tav tm="100000">
                                          <p:val>
                                            <p:fltVal val="0"/>
                                          </p:val>
                                        </p:tav>
                                      </p:tavLst>
                                    </p:anim>
                                    <p:animEffect transition="out" filter="fade">
                                      <p:cBhvr>
                                        <p:cTn id="8" dur="500"/>
                                        <p:tgtEl>
                                          <p:spTgt spid="45"/>
                                        </p:tgtEl>
                                      </p:cBhvr>
                                    </p:animEffect>
                                    <p:set>
                                      <p:cBhvr>
                                        <p:cTn id="9" dur="1" fill="hold">
                                          <p:stCondLst>
                                            <p:cond delay="499"/>
                                          </p:stCondLst>
                                        </p:cTn>
                                        <p:tgtEl>
                                          <p:spTgt spid="45"/>
                                        </p:tgtEl>
                                        <p:attrNameLst>
                                          <p:attrName>style.visibility</p:attrName>
                                        </p:attrNameLst>
                                      </p:cBhvr>
                                      <p:to>
                                        <p:strVal val="hidden"/>
                                      </p:to>
                                    </p:set>
                                  </p:childTnLst>
                                </p:cTn>
                              </p:par>
                              <p:par>
                                <p:cTn id="10" presetID="1" presetClass="entr" presetSubtype="0" fill="hold" grpId="1" nodeType="withEffect">
                                  <p:stCondLst>
                                    <p:cond delay="0"/>
                                  </p:stCondLst>
                                  <p:childTnLst>
                                    <p:set>
                                      <p:cBhvr>
                                        <p:cTn id="11" dur="1" fill="hold">
                                          <p:stCondLst>
                                            <p:cond delay="0"/>
                                          </p:stCondLst>
                                        </p:cTn>
                                        <p:tgtEl>
                                          <p:spTgt spid="45"/>
                                        </p:tgtEl>
                                        <p:attrNameLst>
                                          <p:attrName>style.visibility</p:attrName>
                                        </p:attrNameLst>
                                      </p:cBhvr>
                                      <p:to>
                                        <p:strVal val="visible"/>
                                      </p:to>
                                    </p:set>
                                  </p:childTnLst>
                                </p:cTn>
                              </p:par>
                              <p:par>
                                <p:cTn id="12" presetID="53" presetClass="exit" presetSubtype="0" repeatCount="10000" fill="hold" grpId="0" nodeType="withEffect">
                                  <p:stCondLst>
                                    <p:cond delay="0"/>
                                  </p:stCondLst>
                                  <p:childTnLst>
                                    <p:anim calcmode="lin" valueType="num">
                                      <p:cBhvr>
                                        <p:cTn id="13" dur="500"/>
                                        <p:tgtEl>
                                          <p:spTgt spid="49"/>
                                        </p:tgtEl>
                                        <p:attrNameLst>
                                          <p:attrName>ppt_w</p:attrName>
                                        </p:attrNameLst>
                                      </p:cBhvr>
                                      <p:tavLst>
                                        <p:tav tm="0">
                                          <p:val>
                                            <p:strVal val="ppt_w"/>
                                          </p:val>
                                        </p:tav>
                                        <p:tav tm="100000">
                                          <p:val>
                                            <p:fltVal val="0"/>
                                          </p:val>
                                        </p:tav>
                                      </p:tavLst>
                                    </p:anim>
                                    <p:anim calcmode="lin" valueType="num">
                                      <p:cBhvr>
                                        <p:cTn id="14" dur="500"/>
                                        <p:tgtEl>
                                          <p:spTgt spid="49"/>
                                        </p:tgtEl>
                                        <p:attrNameLst>
                                          <p:attrName>ppt_h</p:attrName>
                                        </p:attrNameLst>
                                      </p:cBhvr>
                                      <p:tavLst>
                                        <p:tav tm="0">
                                          <p:val>
                                            <p:strVal val="ppt_h"/>
                                          </p:val>
                                        </p:tav>
                                        <p:tav tm="100000">
                                          <p:val>
                                            <p:fltVal val="0"/>
                                          </p:val>
                                        </p:tav>
                                      </p:tavLst>
                                    </p:anim>
                                    <p:animEffect transition="out" filter="fade">
                                      <p:cBhvr>
                                        <p:cTn id="15" dur="500"/>
                                        <p:tgtEl>
                                          <p:spTgt spid="49"/>
                                        </p:tgtEl>
                                      </p:cBhvr>
                                    </p:animEffect>
                                    <p:set>
                                      <p:cBhvr>
                                        <p:cTn id="16" dur="1" fill="hold">
                                          <p:stCondLst>
                                            <p:cond delay="499"/>
                                          </p:stCondLst>
                                        </p:cTn>
                                        <p:tgtEl>
                                          <p:spTgt spid="49"/>
                                        </p:tgtEl>
                                        <p:attrNameLst>
                                          <p:attrName>style.visibility</p:attrName>
                                        </p:attrNameLst>
                                      </p:cBhvr>
                                      <p:to>
                                        <p:strVal val="hidden"/>
                                      </p:to>
                                    </p:set>
                                  </p:childTnLst>
                                </p:cTn>
                              </p:par>
                              <p:par>
                                <p:cTn id="17" presetID="1" presetClass="entr" presetSubtype="0" fill="hold" grpId="1" nodeType="withEffect">
                                  <p:stCondLst>
                                    <p:cond delay="0"/>
                                  </p:stCondLst>
                                  <p:childTnLst>
                                    <p:set>
                                      <p:cBhvr>
                                        <p:cTn id="18" dur="1" fill="hold">
                                          <p:stCondLst>
                                            <p:cond delay="0"/>
                                          </p:stCondLst>
                                        </p:cTn>
                                        <p:tgtEl>
                                          <p:spTgt spid="49"/>
                                        </p:tgtEl>
                                        <p:attrNameLst>
                                          <p:attrName>style.visibility</p:attrName>
                                        </p:attrNameLst>
                                      </p:cBhvr>
                                      <p:to>
                                        <p:strVal val="visible"/>
                                      </p:to>
                                    </p:set>
                                  </p:childTnLst>
                                </p:cTn>
                              </p:par>
                              <p:par>
                                <p:cTn id="19" presetID="53" presetClass="exit" presetSubtype="0" repeatCount="10000" fill="hold" grpId="0" nodeType="withEffect">
                                  <p:stCondLst>
                                    <p:cond delay="0"/>
                                  </p:stCondLst>
                                  <p:childTnLst>
                                    <p:anim calcmode="lin" valueType="num">
                                      <p:cBhvr>
                                        <p:cTn id="20" dur="500"/>
                                        <p:tgtEl>
                                          <p:spTgt spid="50"/>
                                        </p:tgtEl>
                                        <p:attrNameLst>
                                          <p:attrName>ppt_w</p:attrName>
                                        </p:attrNameLst>
                                      </p:cBhvr>
                                      <p:tavLst>
                                        <p:tav tm="0">
                                          <p:val>
                                            <p:strVal val="ppt_w"/>
                                          </p:val>
                                        </p:tav>
                                        <p:tav tm="100000">
                                          <p:val>
                                            <p:fltVal val="0"/>
                                          </p:val>
                                        </p:tav>
                                      </p:tavLst>
                                    </p:anim>
                                    <p:anim calcmode="lin" valueType="num">
                                      <p:cBhvr>
                                        <p:cTn id="21" dur="500"/>
                                        <p:tgtEl>
                                          <p:spTgt spid="50"/>
                                        </p:tgtEl>
                                        <p:attrNameLst>
                                          <p:attrName>ppt_h</p:attrName>
                                        </p:attrNameLst>
                                      </p:cBhvr>
                                      <p:tavLst>
                                        <p:tav tm="0">
                                          <p:val>
                                            <p:strVal val="ppt_h"/>
                                          </p:val>
                                        </p:tav>
                                        <p:tav tm="100000">
                                          <p:val>
                                            <p:fltVal val="0"/>
                                          </p:val>
                                        </p:tav>
                                      </p:tavLst>
                                    </p:anim>
                                    <p:animEffect transition="out" filter="fade">
                                      <p:cBhvr>
                                        <p:cTn id="22" dur="500"/>
                                        <p:tgtEl>
                                          <p:spTgt spid="50"/>
                                        </p:tgtEl>
                                      </p:cBhvr>
                                    </p:animEffect>
                                    <p:set>
                                      <p:cBhvr>
                                        <p:cTn id="23" dur="1" fill="hold">
                                          <p:stCondLst>
                                            <p:cond delay="499"/>
                                          </p:stCondLst>
                                        </p:cTn>
                                        <p:tgtEl>
                                          <p:spTgt spid="50"/>
                                        </p:tgtEl>
                                        <p:attrNameLst>
                                          <p:attrName>style.visibility</p:attrName>
                                        </p:attrNameLst>
                                      </p:cBhvr>
                                      <p:to>
                                        <p:strVal val="hidden"/>
                                      </p:to>
                                    </p:set>
                                  </p:childTnLst>
                                </p:cTn>
                              </p:par>
                              <p:par>
                                <p:cTn id="24" presetID="1" presetClass="entr" presetSubtype="0" fill="hold" grpId="1" nodeType="withEffect">
                                  <p:stCondLst>
                                    <p:cond delay="0"/>
                                  </p:stCondLst>
                                  <p:childTnLst>
                                    <p:set>
                                      <p:cBhvr>
                                        <p:cTn id="25" dur="1" fill="hold">
                                          <p:stCondLst>
                                            <p:cond delay="0"/>
                                          </p:stCondLst>
                                        </p:cTn>
                                        <p:tgtEl>
                                          <p:spTgt spid="50"/>
                                        </p:tgtEl>
                                        <p:attrNameLst>
                                          <p:attrName>style.visibility</p:attrName>
                                        </p:attrNameLst>
                                      </p:cBhvr>
                                      <p:to>
                                        <p:strVal val="visible"/>
                                      </p:to>
                                    </p:set>
                                  </p:childTnLst>
                                </p:cTn>
                              </p:par>
                            </p:childTnLst>
                          </p:cTn>
                        </p:par>
                        <p:par>
                          <p:cTn id="26" fill="hold">
                            <p:stCondLst>
                              <p:cond delay="5000"/>
                            </p:stCondLst>
                            <p:childTnLst>
                              <p:par>
                                <p:cTn id="27" presetID="1" presetClass="entr" presetSubtype="0" fill="hold" grpId="2" nodeType="afterEffect">
                                  <p:stCondLst>
                                    <p:cond delay="0"/>
                                  </p:stCondLst>
                                  <p:childTnLst>
                                    <p:set>
                                      <p:cBhvr>
                                        <p:cTn id="28" dur="1" fill="hold">
                                          <p:stCondLst>
                                            <p:cond delay="0"/>
                                          </p:stCondLst>
                                        </p:cTn>
                                        <p:tgtEl>
                                          <p:spTgt spid="50"/>
                                        </p:tgtEl>
                                        <p:attrNameLst>
                                          <p:attrName>style.visibility</p:attrName>
                                        </p:attrNameLst>
                                      </p:cBhvr>
                                      <p:to>
                                        <p:strVal val="visible"/>
                                      </p:to>
                                    </p:set>
                                  </p:childTnLst>
                                </p:cTn>
                              </p:par>
                              <p:par>
                                <p:cTn id="29" presetID="1" presetClass="entr" presetSubtype="0" fill="hold" grpId="2" nodeType="withEffect">
                                  <p:stCondLst>
                                    <p:cond delay="0"/>
                                  </p:stCondLst>
                                  <p:childTnLst>
                                    <p:set>
                                      <p:cBhvr>
                                        <p:cTn id="30" dur="1" fill="hold">
                                          <p:stCondLst>
                                            <p:cond delay="0"/>
                                          </p:stCondLst>
                                        </p:cTn>
                                        <p:tgtEl>
                                          <p:spTgt spid="49"/>
                                        </p:tgtEl>
                                        <p:attrNameLst>
                                          <p:attrName>style.visibility</p:attrName>
                                        </p:attrNameLst>
                                      </p:cBhvr>
                                      <p:to>
                                        <p:strVal val="visible"/>
                                      </p:to>
                                    </p:set>
                                  </p:childTnLst>
                                </p:cTn>
                              </p:par>
                              <p:par>
                                <p:cTn id="31" presetID="1" presetClass="entr" presetSubtype="0" fill="hold" grpId="2" nodeType="withEffect">
                                  <p:stCondLst>
                                    <p:cond delay="0"/>
                                  </p:stCondLst>
                                  <p:childTnLst>
                                    <p:set>
                                      <p:cBhvr>
                                        <p:cTn id="32" dur="1" fill="hold">
                                          <p:stCondLst>
                                            <p:cond delay="0"/>
                                          </p:stCondLst>
                                        </p:cTn>
                                        <p:tgtEl>
                                          <p:spTgt spid="45"/>
                                        </p:tgtEl>
                                        <p:attrNameLst>
                                          <p:attrName>style.visibility</p:attrName>
                                        </p:attrNameLst>
                                      </p:cBhvr>
                                      <p:to>
                                        <p:strVal val="visible"/>
                                      </p:to>
                                    </p:set>
                                  </p:childTnLst>
                                </p:cTn>
                              </p:par>
                              <p:par>
                                <p:cTn id="33" presetID="1" presetClass="entr" presetSubtype="0" fill="hold" grpId="0" nodeType="withEffect">
                                  <p:stCondLst>
                                    <p:cond delay="0"/>
                                  </p:stCondLst>
                                  <p:iterate type="wd">
                                    <p:tmAbs val="500"/>
                                  </p:iterate>
                                  <p:childTnLst>
                                    <p:set>
                                      <p:cBhvr>
                                        <p:cTn id="34"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5" grpId="0" animBg="1"/>
      <p:bldP spid="45" grpId="1" animBg="1"/>
      <p:bldP spid="45" grpId="2" animBg="1"/>
      <p:bldP spid="49" grpId="0" animBg="1"/>
      <p:bldP spid="49" grpId="1" animBg="1"/>
      <p:bldP spid="49" grpId="2" animBg="1"/>
      <p:bldP spid="50" grpId="0" animBg="1"/>
      <p:bldP spid="50" grpId="1" animBg="1"/>
      <p:bldP spid="50" grpId="2"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3141290" y="25460"/>
            <a:ext cx="6192689" cy="523220"/>
          </a:xfrm>
          <a:prstGeom prst="rect">
            <a:avLst/>
          </a:prstGeom>
          <a:noFill/>
        </p:spPr>
        <p:txBody>
          <a:bodyPr wrap="square" rtlCol="0">
            <a:spAutoFit/>
          </a:bodyPr>
          <a:lstStyle/>
          <a:p>
            <a:pPr algn="ctr"/>
            <a:r>
              <a:rPr lang="fr-FR" sz="2800" b="1" dirty="0" smtClean="0">
                <a:solidFill>
                  <a:srgbClr val="3366FF"/>
                </a:solidFill>
                <a:latin typeface="Microsoft YaHei" pitchFamily="34" charset="-122"/>
                <a:ea typeface="Microsoft YaHei" pitchFamily="34" charset="-122"/>
                <a:cs typeface="+mj-cs"/>
              </a:rPr>
              <a:t>QUE DIT ERDF/ENEDIS ?</a:t>
            </a:r>
          </a:p>
        </p:txBody>
      </p:sp>
      <p:sp>
        <p:nvSpPr>
          <p:cNvPr id="5" name="Rectangle 4"/>
          <p:cNvSpPr/>
          <p:nvPr/>
        </p:nvSpPr>
        <p:spPr>
          <a:xfrm>
            <a:off x="476995" y="6433591"/>
            <a:ext cx="11449272" cy="307777"/>
          </a:xfrm>
          <a:prstGeom prst="rect">
            <a:avLst/>
          </a:prstGeom>
        </p:spPr>
        <p:txBody>
          <a:bodyPr wrap="square">
            <a:spAutoFit/>
          </a:bodyPr>
          <a:lstStyle/>
          <a:p>
            <a:pPr algn="just"/>
            <a:r>
              <a:rPr lang="fr-FR" sz="1400" b="1" dirty="0" smtClean="0">
                <a:solidFill>
                  <a:srgbClr val="0070C0"/>
                </a:solidFill>
              </a:rPr>
              <a:t>Extrait de la déclaration du Président d’ERDF/ENEDIS  Philippe </a:t>
            </a:r>
            <a:r>
              <a:rPr lang="fr-FR" sz="1400" b="1" dirty="0" err="1" smtClean="0">
                <a:solidFill>
                  <a:srgbClr val="0070C0"/>
                </a:solidFill>
              </a:rPr>
              <a:t>Monloubou</a:t>
            </a:r>
            <a:r>
              <a:rPr lang="fr-FR" sz="1400" b="1" dirty="0" smtClean="0">
                <a:solidFill>
                  <a:srgbClr val="0070C0"/>
                </a:solidFill>
              </a:rPr>
              <a:t> devant une table ronde à l’Assemblée Nationale le 11 mai 2016</a:t>
            </a:r>
          </a:p>
        </p:txBody>
      </p:sp>
      <p:pic>
        <p:nvPicPr>
          <p:cNvPr id="2050" name="Picture 2" descr="C:\Users\PATRICK\Documents\TRAVAIL-IDF_0917\ARRP\Capture-ecran-Monloubou_1.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061171" y="523736"/>
            <a:ext cx="7632848" cy="5857592"/>
          </a:xfrm>
          <a:prstGeom prst="rect">
            <a:avLst/>
          </a:prstGeom>
          <a:noFill/>
        </p:spPr>
      </p:pic>
    </p:spTree>
    <p:extLst>
      <p:ext uri="{BB962C8B-B14F-4D97-AF65-F5344CB8AC3E}">
        <p14:creationId xmlns:p14="http://schemas.microsoft.com/office/powerpoint/2010/main" val="3198176989"/>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3141290" y="25460"/>
            <a:ext cx="6192689" cy="523220"/>
          </a:xfrm>
          <a:prstGeom prst="rect">
            <a:avLst/>
          </a:prstGeom>
          <a:noFill/>
        </p:spPr>
        <p:txBody>
          <a:bodyPr wrap="square" rtlCol="0">
            <a:spAutoFit/>
          </a:bodyPr>
          <a:lstStyle/>
          <a:p>
            <a:pPr algn="ctr"/>
            <a:r>
              <a:rPr lang="fr-FR" sz="2800" b="1" dirty="0" smtClean="0">
                <a:solidFill>
                  <a:srgbClr val="3366FF"/>
                </a:solidFill>
                <a:latin typeface="Microsoft YaHei" pitchFamily="34" charset="-122"/>
                <a:ea typeface="Microsoft YaHei" pitchFamily="34" charset="-122"/>
                <a:cs typeface="+mj-cs"/>
              </a:rPr>
              <a:t>QUE DIT ERDF/ENEDIS ?</a:t>
            </a:r>
          </a:p>
        </p:txBody>
      </p:sp>
      <p:sp>
        <p:nvSpPr>
          <p:cNvPr id="5" name="Rectangle 4"/>
          <p:cNvSpPr/>
          <p:nvPr/>
        </p:nvSpPr>
        <p:spPr>
          <a:xfrm>
            <a:off x="72008" y="1124744"/>
            <a:ext cx="11998275" cy="4832092"/>
          </a:xfrm>
          <a:prstGeom prst="rect">
            <a:avLst/>
          </a:prstGeom>
        </p:spPr>
        <p:txBody>
          <a:bodyPr wrap="square">
            <a:spAutoFit/>
          </a:bodyPr>
          <a:lstStyle/>
          <a:p>
            <a:pPr algn="just">
              <a:buFont typeface="Wingdings" pitchFamily="2" charset="2"/>
              <a:buChar char="q"/>
            </a:pPr>
            <a:r>
              <a:rPr lang="fr-FR" sz="2800" b="1" dirty="0" smtClean="0">
                <a:solidFill>
                  <a:srgbClr val="0070C0"/>
                </a:solidFill>
              </a:rPr>
              <a:t>Extrait de la déclaration du Président d’ERDF/ENEDIS  Philippe </a:t>
            </a:r>
            <a:r>
              <a:rPr lang="fr-FR" sz="2800" b="1" dirty="0" err="1" smtClean="0">
                <a:solidFill>
                  <a:srgbClr val="0070C0"/>
                </a:solidFill>
              </a:rPr>
              <a:t>Monloubou</a:t>
            </a:r>
            <a:r>
              <a:rPr lang="fr-FR" sz="2800" b="1" dirty="0" smtClean="0">
                <a:solidFill>
                  <a:srgbClr val="0070C0"/>
                </a:solidFill>
              </a:rPr>
              <a:t> devant une table ronde à l’Assemblée Nationale le 11 mai 2016</a:t>
            </a:r>
          </a:p>
          <a:p>
            <a:pPr algn="just">
              <a:buFont typeface="Wingdings" pitchFamily="2" charset="2"/>
              <a:buChar char="q"/>
            </a:pPr>
            <a:endParaRPr lang="fr-FR" sz="2800" b="1" dirty="0" smtClean="0">
              <a:solidFill>
                <a:srgbClr val="0070C0"/>
              </a:solidFill>
            </a:endParaRPr>
          </a:p>
          <a:p>
            <a:pPr algn="just"/>
            <a:r>
              <a:rPr lang="fr-FR" sz="2800" b="1" i="1" dirty="0" smtClean="0">
                <a:solidFill>
                  <a:srgbClr val="0070C0"/>
                </a:solidFill>
              </a:rPr>
              <a:t> « …Il y a aujourd’hui des dispositifs , qui à l’instant T par contre seraient en </a:t>
            </a:r>
            <a:r>
              <a:rPr lang="fr-FR" sz="2800" b="1" i="1" u="sng" dirty="0" smtClean="0">
                <a:solidFill>
                  <a:srgbClr val="0070C0"/>
                </a:solidFill>
              </a:rPr>
              <a:t>transmission  radio</a:t>
            </a:r>
            <a:r>
              <a:rPr lang="fr-FR" sz="2800" b="1" i="1" dirty="0" smtClean="0">
                <a:solidFill>
                  <a:srgbClr val="0070C0"/>
                </a:solidFill>
              </a:rPr>
              <a:t>……il y aujourd’hui des fabricants …..et le fournisseur EDF  travaille sur cette question et il …..pourrait lui aussi par </a:t>
            </a:r>
            <a:r>
              <a:rPr lang="fr-FR" sz="2800" b="1" i="1" u="sng" dirty="0" smtClean="0">
                <a:solidFill>
                  <a:srgbClr val="0070C0"/>
                </a:solidFill>
              </a:rPr>
              <a:t>exemple le faire par CPL</a:t>
            </a:r>
            <a:r>
              <a:rPr lang="fr-FR" sz="2800" b="1" i="1" dirty="0" smtClean="0">
                <a:solidFill>
                  <a:srgbClr val="0070C0"/>
                </a:solidFill>
              </a:rPr>
              <a:t>…. à l’intérieur de l’habitation »</a:t>
            </a:r>
          </a:p>
          <a:p>
            <a:pPr algn="just">
              <a:buFont typeface="Wingdings" pitchFamily="2" charset="2"/>
              <a:buChar char="q"/>
            </a:pPr>
            <a:endParaRPr lang="fr-FR" sz="2800" b="1" dirty="0" smtClean="0">
              <a:solidFill>
                <a:srgbClr val="0070C0"/>
              </a:solidFill>
            </a:endParaRPr>
          </a:p>
          <a:p>
            <a:pPr algn="just">
              <a:buFont typeface="Wingdings" pitchFamily="2" charset="2"/>
              <a:buChar char="q"/>
            </a:pPr>
            <a:r>
              <a:rPr lang="fr-FR" sz="2800" b="1" dirty="0" smtClean="0">
                <a:solidFill>
                  <a:srgbClr val="0070C0"/>
                </a:solidFill>
              </a:rPr>
              <a:t>Donc ERDF/ENEDIS reconnait implicitement le droit d’imposer des signaux radiofréquences dans le domaine privé de chacun !!</a:t>
            </a:r>
            <a:endParaRPr lang="fr-FR" sz="28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endParaRPr>
          </a:p>
        </p:txBody>
      </p:sp>
    </p:spTree>
    <p:extLst>
      <p:ext uri="{BB962C8B-B14F-4D97-AF65-F5344CB8AC3E}">
        <p14:creationId xmlns:p14="http://schemas.microsoft.com/office/powerpoint/2010/main" val="3198176989"/>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nodeType="clickEffect">
                                  <p:stCondLst>
                                    <p:cond delay="0"/>
                                  </p:stCondLst>
                                  <p:iterate type="wd">
                                    <p:tmPct val="50000"/>
                                  </p:iterate>
                                  <p:childTnLst>
                                    <p:set>
                                      <p:cBhvr>
                                        <p:cTn id="6" dur="1" fill="hold">
                                          <p:stCondLst>
                                            <p:cond delay="0"/>
                                          </p:stCondLst>
                                        </p:cTn>
                                        <p:tgtEl>
                                          <p:spTgt spid="5">
                                            <p:txEl>
                                              <p:pRg st="2" end="2"/>
                                            </p:txEl>
                                          </p:spTgt>
                                        </p:tgtEl>
                                        <p:attrNameLst>
                                          <p:attrName>style.visibility</p:attrName>
                                        </p:attrNameLst>
                                      </p:cBhvr>
                                      <p:to>
                                        <p:strVal val="visible"/>
                                      </p:to>
                                    </p:set>
                                    <p:anim calcmode="discrete" valueType="clr">
                                      <p:cBhvr override="childStyle">
                                        <p:cTn id="7" dur="500"/>
                                        <p:tgtEl>
                                          <p:spTgt spid="5">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5">
                                            <p:txEl>
                                              <p:pRg st="2" end="2"/>
                                            </p:txEl>
                                          </p:spTgt>
                                        </p:tgtEl>
                                        <p:attrNameLst>
                                          <p:attrName>fillcolor</p:attrName>
                                        </p:attrNameLst>
                                      </p:cBhvr>
                                      <p:tavLst>
                                        <p:tav tm="0">
                                          <p:val>
                                            <p:clrVal>
                                              <a:schemeClr val="accent2"/>
                                            </p:clrVal>
                                          </p:val>
                                        </p:tav>
                                        <p:tav tm="50000">
                                          <p:val>
                                            <p:clrVal>
                                              <a:schemeClr val="hlink"/>
                                            </p:clrVal>
                                          </p:val>
                                        </p:tav>
                                      </p:tavLst>
                                    </p:anim>
                                    <p:set>
                                      <p:cBhvr>
                                        <p:cTn id="9" dur="500"/>
                                        <p:tgtEl>
                                          <p:spTgt spid="5">
                                            <p:txEl>
                                              <p:pRg st="2" end="2"/>
                                            </p:txEl>
                                          </p:spTgt>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5">
                                            <p:txEl>
                                              <p:pRg st="4" end="4"/>
                                            </p:txEl>
                                          </p:spTgt>
                                        </p:tgtEl>
                                        <p:attrNameLst>
                                          <p:attrName>style.visibility</p:attrName>
                                        </p:attrNameLst>
                                      </p:cBhvr>
                                      <p:to>
                                        <p:strVal val="visible"/>
                                      </p:to>
                                    </p:set>
                                    <p:anim calcmode="lin" valueType="num">
                                      <p:cBhvr additive="base">
                                        <p:cTn id="14"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3141290" y="25460"/>
            <a:ext cx="6192689" cy="523220"/>
          </a:xfrm>
          <a:prstGeom prst="rect">
            <a:avLst/>
          </a:prstGeom>
          <a:noFill/>
        </p:spPr>
        <p:txBody>
          <a:bodyPr wrap="square" rtlCol="0">
            <a:spAutoFit/>
          </a:bodyPr>
          <a:lstStyle/>
          <a:p>
            <a:pPr algn="ctr"/>
            <a:r>
              <a:rPr lang="fr-FR" sz="2800" b="1" dirty="0" smtClean="0">
                <a:solidFill>
                  <a:srgbClr val="3366FF"/>
                </a:solidFill>
                <a:latin typeface="Microsoft YaHei" pitchFamily="34" charset="-122"/>
                <a:ea typeface="Microsoft YaHei" pitchFamily="34" charset="-122"/>
                <a:cs typeface="+mj-cs"/>
              </a:rPr>
              <a:t>QUE DIT ERDF/ENEDIS ?</a:t>
            </a:r>
          </a:p>
        </p:txBody>
      </p:sp>
      <p:sp>
        <p:nvSpPr>
          <p:cNvPr id="5" name="Rectangle 4"/>
          <p:cNvSpPr/>
          <p:nvPr/>
        </p:nvSpPr>
        <p:spPr>
          <a:xfrm>
            <a:off x="72008" y="1326247"/>
            <a:ext cx="11998275" cy="2246769"/>
          </a:xfrm>
          <a:prstGeom prst="rect">
            <a:avLst/>
          </a:prstGeom>
        </p:spPr>
        <p:txBody>
          <a:bodyPr wrap="square">
            <a:spAutoFit/>
          </a:bodyPr>
          <a:lstStyle/>
          <a:p>
            <a:pPr algn="just">
              <a:buFont typeface="Wingdings" pitchFamily="2" charset="2"/>
              <a:buChar char="q"/>
            </a:pPr>
            <a:r>
              <a:rPr lang="fr-FR" sz="2800" b="1" i="1" dirty="0" smtClean="0">
                <a:solidFill>
                  <a:srgbClr val="0070C0"/>
                </a:solidFill>
              </a:rPr>
              <a:t>Le compteur </a:t>
            </a:r>
            <a:r>
              <a:rPr lang="fr-FR" sz="2800" b="1" i="1" dirty="0" err="1" smtClean="0">
                <a:solidFill>
                  <a:srgbClr val="0070C0"/>
                </a:solidFill>
              </a:rPr>
              <a:t>Linky</a:t>
            </a:r>
            <a:r>
              <a:rPr lang="fr-FR" sz="2800" b="1" i="1" dirty="0" smtClean="0">
                <a:solidFill>
                  <a:srgbClr val="0070C0"/>
                </a:solidFill>
              </a:rPr>
              <a:t> est un équipement électrique de basse puissance. Ce compteur </a:t>
            </a:r>
            <a:r>
              <a:rPr lang="fr-FR" sz="2800" b="1" i="1" u="sng" dirty="0" smtClean="0">
                <a:solidFill>
                  <a:srgbClr val="FF0000"/>
                </a:solidFill>
              </a:rPr>
              <a:t>n’induira pas  d’avantage de champs électromagnétique </a:t>
            </a:r>
            <a:r>
              <a:rPr lang="fr-FR" sz="2800" b="1" i="1" dirty="0" smtClean="0">
                <a:solidFill>
                  <a:srgbClr val="0070C0"/>
                </a:solidFill>
              </a:rPr>
              <a:t>que le compteur actuel. Il utilise pour communiquer la technologie des Courants Porteurs en Ligne (CPL) …..et n’utilise pas de </a:t>
            </a:r>
            <a:r>
              <a:rPr lang="fr-FR" sz="2800" b="1" i="1" u="sng" dirty="0" smtClean="0">
                <a:solidFill>
                  <a:srgbClr val="FF0000"/>
                </a:solidFill>
              </a:rPr>
              <a:t>transmissions par radiofréquences.</a:t>
            </a:r>
          </a:p>
        </p:txBody>
      </p:sp>
      <p:sp>
        <p:nvSpPr>
          <p:cNvPr id="6" name="ZoneTexte 5"/>
          <p:cNvSpPr txBox="1"/>
          <p:nvPr/>
        </p:nvSpPr>
        <p:spPr>
          <a:xfrm>
            <a:off x="1053059" y="620688"/>
            <a:ext cx="10225136" cy="523220"/>
          </a:xfrm>
          <a:prstGeom prst="rect">
            <a:avLst/>
          </a:prstGeom>
          <a:noFill/>
        </p:spPr>
        <p:txBody>
          <a:bodyPr wrap="square" rtlCol="0">
            <a:spAutoFit/>
          </a:bodyPr>
          <a:lstStyle/>
          <a:p>
            <a:pPr algn="ctr"/>
            <a:r>
              <a:rPr lang="fr-FR" sz="2800" b="1" dirty="0" smtClean="0">
                <a:solidFill>
                  <a:srgbClr val="FF0000"/>
                </a:solidFill>
                <a:latin typeface="Microsoft YaHei" pitchFamily="34" charset="-122"/>
                <a:ea typeface="Microsoft YaHei" pitchFamily="34" charset="-122"/>
                <a:cs typeface="+mj-cs"/>
              </a:rPr>
              <a:t>EXTRAIT DES COURRIERS SUITE A REFUS ?</a:t>
            </a:r>
          </a:p>
        </p:txBody>
      </p:sp>
      <p:sp>
        <p:nvSpPr>
          <p:cNvPr id="7" name="ZoneTexte 6"/>
          <p:cNvSpPr txBox="1"/>
          <p:nvPr/>
        </p:nvSpPr>
        <p:spPr>
          <a:xfrm>
            <a:off x="260971" y="3789040"/>
            <a:ext cx="11665296" cy="1384995"/>
          </a:xfrm>
          <a:prstGeom prst="rect">
            <a:avLst/>
          </a:prstGeom>
          <a:noFill/>
        </p:spPr>
        <p:txBody>
          <a:bodyPr wrap="square" rtlCol="0">
            <a:spAutoFit/>
          </a:bodyPr>
          <a:lstStyle/>
          <a:p>
            <a:pPr algn="ctr"/>
            <a:r>
              <a:rPr lang="fr-FR" sz="2800" b="1" dirty="0" smtClean="0">
                <a:solidFill>
                  <a:srgbClr val="FF0000"/>
                </a:solidFill>
                <a:latin typeface="Microsoft YaHei" pitchFamily="34" charset="-122"/>
                <a:ea typeface="Microsoft YaHei" pitchFamily="34" charset="-122"/>
                <a:cs typeface="+mj-cs"/>
              </a:rPr>
              <a:t>AFFIRMATION FAUSSE LES SIGNAUX CPL SONT </a:t>
            </a:r>
          </a:p>
          <a:p>
            <a:pPr algn="ctr"/>
            <a:endParaRPr lang="fr-FR" sz="2800" b="1" dirty="0" smtClean="0">
              <a:solidFill>
                <a:srgbClr val="FF0000"/>
              </a:solidFill>
              <a:latin typeface="Microsoft YaHei" pitchFamily="34" charset="-122"/>
              <a:ea typeface="Microsoft YaHei" pitchFamily="34" charset="-122"/>
              <a:cs typeface="+mj-cs"/>
            </a:endParaRPr>
          </a:p>
          <a:p>
            <a:pPr algn="ctr"/>
            <a:r>
              <a:rPr lang="fr-FR" sz="2800" b="1" dirty="0" smtClean="0">
                <a:solidFill>
                  <a:srgbClr val="FF0000"/>
                </a:solidFill>
                <a:latin typeface="Microsoft YaHei" pitchFamily="34" charset="-122"/>
                <a:ea typeface="Microsoft YaHei" pitchFamily="34" charset="-122"/>
                <a:cs typeface="+mj-cs"/>
              </a:rPr>
              <a:t>DES ONDES RADIOFREQUENCES !!</a:t>
            </a:r>
          </a:p>
        </p:txBody>
      </p:sp>
      <p:sp>
        <p:nvSpPr>
          <p:cNvPr id="8" name="Rectangle 4"/>
          <p:cNvSpPr txBox="1">
            <a:spLocks noChangeArrowheads="1"/>
          </p:cNvSpPr>
          <p:nvPr/>
        </p:nvSpPr>
        <p:spPr>
          <a:xfrm>
            <a:off x="260971" y="5818907"/>
            <a:ext cx="11663044" cy="706437"/>
          </a:xfrm>
          <a:prstGeom prst="rect">
            <a:avLst/>
          </a:prstGeom>
        </p:spPr>
        <p:txBody>
          <a:bodyPr vert="horz" anchor="ctr">
            <a:noAutofit/>
          </a:bodyPr>
          <a:lstStyle/>
          <a:p>
            <a:pPr marL="0" marR="0" lvl="0" indent="0" algn="ctr" defTabSz="914400" rtl="0" eaLnBrk="1" fontAlgn="auto" latinLnBrk="0" hangingPunct="1">
              <a:lnSpc>
                <a:spcPct val="100000"/>
              </a:lnSpc>
              <a:spcBef>
                <a:spcPct val="0"/>
              </a:spcBef>
              <a:spcAft>
                <a:spcPts val="0"/>
              </a:spcAft>
              <a:buClrTx/>
              <a:buSzTx/>
              <a:tabLst/>
              <a:defRPr/>
            </a:pPr>
            <a:r>
              <a:rPr lang="fr-CA" sz="20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Sources Union internationale de télécommunications</a:t>
            </a:r>
          </a:p>
          <a:p>
            <a:pPr marL="0" marR="0" lvl="0" indent="0" algn="just" defTabSz="914400" rtl="0" eaLnBrk="1" fontAlgn="auto" latinLnBrk="0" hangingPunct="1">
              <a:lnSpc>
                <a:spcPct val="100000"/>
              </a:lnSpc>
              <a:spcBef>
                <a:spcPct val="0"/>
              </a:spcBef>
              <a:spcAft>
                <a:spcPts val="0"/>
              </a:spcAft>
              <a:buClrTx/>
              <a:buSzTx/>
              <a:tabLst/>
              <a:defRPr/>
            </a:pPr>
            <a:endParaRPr lang="fr-CA" sz="20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endParaRPr>
          </a:p>
          <a:p>
            <a:pPr marL="0" marR="0" lvl="0" indent="0" algn="just" defTabSz="914400" rtl="0" eaLnBrk="1" fontAlgn="auto" latinLnBrk="0" hangingPunct="1">
              <a:lnSpc>
                <a:spcPct val="100000"/>
              </a:lnSpc>
              <a:spcBef>
                <a:spcPct val="0"/>
              </a:spcBef>
              <a:spcAft>
                <a:spcPts val="0"/>
              </a:spcAft>
              <a:buClrTx/>
              <a:buSzTx/>
              <a:tabLst/>
              <a:defRPr/>
            </a:pPr>
            <a:r>
              <a:rPr lang="fr-CA" sz="16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documents UIT-T B.15  annexe A.1/b.15	</a:t>
            </a:r>
            <a:r>
              <a:rPr lang="fr-CA" sz="1600" b="1" cap="all" noProof="0"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Bande 5  - de 30 à 300 kHz ondes kilométriques</a:t>
            </a:r>
          </a:p>
          <a:p>
            <a:pPr marL="0" marR="0" lvl="0" indent="0" algn="just" defTabSz="914400" rtl="0" eaLnBrk="1" fontAlgn="auto" latinLnBrk="0" hangingPunct="1">
              <a:lnSpc>
                <a:spcPct val="100000"/>
              </a:lnSpc>
              <a:spcBef>
                <a:spcPct val="0"/>
              </a:spcBef>
              <a:spcAft>
                <a:spcPts val="0"/>
              </a:spcAft>
              <a:buClrTx/>
              <a:buSzTx/>
              <a:tabLst/>
              <a:defRPr/>
            </a:pPr>
            <a:r>
              <a:rPr lang="fr-CA" sz="16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	         </a:t>
            </a:r>
            <a:r>
              <a:rPr lang="fr-CA" sz="1600" b="1" cap="all" dirty="0" err="1"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uit</a:t>
            </a:r>
            <a:r>
              <a:rPr lang="fr-CA" sz="16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-t G.9901 annexe a tableau a.2    - de  35 à 91 </a:t>
            </a:r>
            <a:r>
              <a:rPr lang="fr-CA" sz="1600" b="1" cap="all" dirty="0" err="1"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Khz</a:t>
            </a:r>
            <a:r>
              <a:rPr lang="fr-CA" sz="16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  Plan de bande </a:t>
            </a:r>
            <a:r>
              <a:rPr lang="fr-CA" sz="1600" b="1" cap="all" dirty="0" err="1"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cenelec</a:t>
            </a:r>
            <a:r>
              <a:rPr lang="fr-CA" sz="16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-a</a:t>
            </a:r>
            <a:endParaRPr lang="fr-CA" sz="1600" b="1" cap="all" noProof="0"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endParaRPr>
          </a:p>
          <a:p>
            <a:pPr marL="0" marR="0" lvl="0" indent="0" algn="just" defTabSz="914400" rtl="0" eaLnBrk="1" fontAlgn="auto" latinLnBrk="0" hangingPunct="1">
              <a:lnSpc>
                <a:spcPct val="100000"/>
              </a:lnSpc>
              <a:spcBef>
                <a:spcPct val="0"/>
              </a:spcBef>
              <a:spcAft>
                <a:spcPts val="0"/>
              </a:spcAft>
              <a:buClrTx/>
              <a:buSzTx/>
              <a:tabLst/>
              <a:defRPr/>
            </a:pPr>
            <a:endParaRPr kumimoji="0" lang="fr-CA" sz="1600" b="1" i="0" u="none" strike="noStrike" kern="1200" cap="all" spc="0" normalizeH="0" baseline="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endParaRPr>
          </a:p>
          <a:p>
            <a:pPr marL="0" marR="0" lvl="0" indent="0" algn="just" defTabSz="914400" rtl="0" eaLnBrk="1" fontAlgn="auto" latinLnBrk="0" hangingPunct="1">
              <a:lnSpc>
                <a:spcPct val="100000"/>
              </a:lnSpc>
              <a:spcBef>
                <a:spcPct val="0"/>
              </a:spcBef>
              <a:spcAft>
                <a:spcPts val="0"/>
              </a:spcAft>
              <a:buClrTx/>
              <a:buSzTx/>
              <a:tabLst/>
              <a:defRPr/>
            </a:pPr>
            <a:endParaRPr kumimoji="0" lang="en-US" sz="16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endParaRPr>
          </a:p>
        </p:txBody>
      </p:sp>
    </p:spTree>
    <p:extLst>
      <p:ext uri="{BB962C8B-B14F-4D97-AF65-F5344CB8AC3E}">
        <p14:creationId xmlns:p14="http://schemas.microsoft.com/office/powerpoint/2010/main" val="3198176989"/>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p:cTn id="7" dur="500" fill="hold"/>
                                        <p:tgtEl>
                                          <p:spTgt spid="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7">
                                            <p:txEl>
                                              <p:pRg st="0" end="0"/>
                                            </p:txEl>
                                          </p:spTgt>
                                        </p:tgtEl>
                                        <p:attrNameLst>
                                          <p:attrName>ppt_h</p:attrName>
                                        </p:attrNameLst>
                                      </p:cBhvr>
                                      <p:tavLst>
                                        <p:tav tm="0">
                                          <p:val>
                                            <p:strVal val="#ppt_h"/>
                                          </p:val>
                                        </p:tav>
                                        <p:tav tm="100000">
                                          <p:val>
                                            <p:strVal val="#ppt_h"/>
                                          </p:val>
                                        </p:tav>
                                      </p:tavLst>
                                    </p:anim>
                                  </p:childTnLst>
                                </p:cTn>
                              </p:par>
                              <p:par>
                                <p:cTn id="9" presetID="17" presetClass="entr" presetSubtype="10" fill="hold" nodeType="with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anim calcmode="lin" valueType="num">
                                      <p:cBhvr>
                                        <p:cTn id="11" dur="500" fill="hold"/>
                                        <p:tgtEl>
                                          <p:spTgt spid="7">
                                            <p:txEl>
                                              <p:pRg st="2" end="2"/>
                                            </p:txEl>
                                          </p:spTgt>
                                        </p:tgtEl>
                                        <p:attrNameLst>
                                          <p:attrName>ppt_w</p:attrName>
                                        </p:attrNameLst>
                                      </p:cBhvr>
                                      <p:tavLst>
                                        <p:tav tm="0">
                                          <p:val>
                                            <p:fltVal val="0"/>
                                          </p:val>
                                        </p:tav>
                                        <p:tav tm="100000">
                                          <p:val>
                                            <p:strVal val="#ppt_w"/>
                                          </p:val>
                                        </p:tav>
                                      </p:tavLst>
                                    </p:anim>
                                    <p:anim calcmode="lin" valueType="num">
                                      <p:cBhvr>
                                        <p:cTn id="12" dur="500" fill="hold"/>
                                        <p:tgtEl>
                                          <p:spTgt spid="7">
                                            <p:txEl>
                                              <p:pRg st="2" end="2"/>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3141290" y="25460"/>
            <a:ext cx="6192689" cy="523220"/>
          </a:xfrm>
          <a:prstGeom prst="rect">
            <a:avLst/>
          </a:prstGeom>
          <a:noFill/>
        </p:spPr>
        <p:txBody>
          <a:bodyPr wrap="square" rtlCol="0">
            <a:spAutoFit/>
          </a:bodyPr>
          <a:lstStyle/>
          <a:p>
            <a:pPr algn="ctr"/>
            <a:r>
              <a:rPr lang="fr-FR" sz="2800" b="1" dirty="0" smtClean="0">
                <a:solidFill>
                  <a:srgbClr val="3366FF"/>
                </a:solidFill>
                <a:latin typeface="Microsoft YaHei" pitchFamily="34" charset="-122"/>
                <a:ea typeface="Microsoft YaHei" pitchFamily="34" charset="-122"/>
                <a:cs typeface="+mj-cs"/>
              </a:rPr>
              <a:t>UNE DEFINITON DES ONDES</a:t>
            </a:r>
          </a:p>
        </p:txBody>
      </p:sp>
      <p:sp>
        <p:nvSpPr>
          <p:cNvPr id="9" name="Rectangle 4"/>
          <p:cNvSpPr>
            <a:spLocks noChangeArrowheads="1"/>
          </p:cNvSpPr>
          <p:nvPr/>
        </p:nvSpPr>
        <p:spPr bwMode="auto">
          <a:xfrm>
            <a:off x="188963" y="2218507"/>
            <a:ext cx="11737304" cy="706437"/>
          </a:xfrm>
          <a:prstGeom prst="rect">
            <a:avLst/>
          </a:prstGeom>
          <a:noFill/>
          <a:ln w="9525">
            <a:noFill/>
            <a:miter lim="800000"/>
            <a:headEnd/>
            <a:tailEnd/>
          </a:ln>
        </p:spPr>
        <p:txBody>
          <a:bodyPr anchor="ctr"/>
          <a:lstStyle/>
          <a:p>
            <a:pPr algn="just" eaLnBrk="0" hangingPunct="0"/>
            <a:r>
              <a:rPr lang="fr-FR" b="1" dirty="0" smtClean="0">
                <a:solidFill>
                  <a:srgbClr val="6666FF"/>
                </a:solidFill>
              </a:rPr>
              <a:t>«</a:t>
            </a:r>
            <a:r>
              <a:rPr lang="fr-FR" sz="2800" b="1" i="1" dirty="0" smtClean="0">
                <a:solidFill>
                  <a:srgbClr val="0070C0"/>
                </a:solidFill>
              </a:rPr>
              <a:t> Les ondes, c’est quelque chose qui n’est pas palpable, on en est entouré, on ne les voit pas (…..)</a:t>
            </a:r>
          </a:p>
          <a:p>
            <a:pPr eaLnBrk="0" hangingPunct="0"/>
            <a:endParaRPr lang="fr-FR" b="1" dirty="0" smtClean="0">
              <a:solidFill>
                <a:srgbClr val="6666FF"/>
              </a:solidFill>
            </a:endParaRPr>
          </a:p>
        </p:txBody>
      </p:sp>
      <p:sp>
        <p:nvSpPr>
          <p:cNvPr id="10" name="Rectangle 4"/>
          <p:cNvSpPr>
            <a:spLocks noChangeArrowheads="1"/>
          </p:cNvSpPr>
          <p:nvPr/>
        </p:nvSpPr>
        <p:spPr bwMode="auto">
          <a:xfrm>
            <a:off x="72008" y="6381328"/>
            <a:ext cx="11926267" cy="504056"/>
          </a:xfrm>
          <a:prstGeom prst="rect">
            <a:avLst/>
          </a:prstGeom>
          <a:noFill/>
          <a:ln w="9525">
            <a:noFill/>
            <a:miter lim="800000"/>
            <a:headEnd/>
            <a:tailEnd/>
          </a:ln>
        </p:spPr>
        <p:txBody>
          <a:bodyPr anchor="ctr"/>
          <a:lstStyle/>
          <a:p>
            <a:pPr algn="just" eaLnBrk="0" hangingPunct="0"/>
            <a:r>
              <a:rPr lang="fr-FR" sz="1400" b="1" i="1" dirty="0" smtClean="0">
                <a:solidFill>
                  <a:srgbClr val="6666FF"/>
                </a:solidFill>
              </a:rPr>
              <a:t>Source INPES: Les connaissances, perceptions et comportements des Français vis –à vis des risques liés à la téléphonie mobile (Entretien individuel, homme, 62 ans avril 2009). Site web : </a:t>
            </a:r>
            <a:r>
              <a:rPr lang="fr-FR" sz="1400" b="1" i="1" dirty="0" smtClean="0">
                <a:solidFill>
                  <a:srgbClr val="6666FF"/>
                </a:solidFill>
                <a:hlinkClick r:id="rId2"/>
              </a:rPr>
              <a:t>www.cancer-environnement.fr</a:t>
            </a:r>
            <a:endParaRPr lang="fr-FR" sz="1400" b="1" i="1" dirty="0" smtClean="0">
              <a:solidFill>
                <a:srgbClr val="6666FF"/>
              </a:solidFill>
            </a:endParaRPr>
          </a:p>
          <a:p>
            <a:pPr eaLnBrk="0" hangingPunct="0"/>
            <a:endParaRPr lang="en-US" sz="1400" b="1" i="1" dirty="0" smtClean="0">
              <a:solidFill>
                <a:srgbClr val="6666FF"/>
              </a:solidFill>
            </a:endParaRPr>
          </a:p>
          <a:p>
            <a:pPr eaLnBrk="0" hangingPunct="0"/>
            <a:endParaRPr lang="fr-FR" b="1" dirty="0" smtClean="0">
              <a:solidFill>
                <a:srgbClr val="6666FF"/>
              </a:solidFill>
            </a:endParaRPr>
          </a:p>
        </p:txBody>
      </p:sp>
      <p:sp>
        <p:nvSpPr>
          <p:cNvPr id="11" name="Rectangle 4"/>
          <p:cNvSpPr>
            <a:spLocks noChangeArrowheads="1"/>
          </p:cNvSpPr>
          <p:nvPr/>
        </p:nvSpPr>
        <p:spPr bwMode="auto">
          <a:xfrm>
            <a:off x="188963" y="3501008"/>
            <a:ext cx="11998274" cy="706437"/>
          </a:xfrm>
          <a:prstGeom prst="rect">
            <a:avLst/>
          </a:prstGeom>
          <a:noFill/>
          <a:ln w="9525">
            <a:noFill/>
            <a:miter lim="800000"/>
            <a:headEnd/>
            <a:tailEnd/>
          </a:ln>
        </p:spPr>
        <p:txBody>
          <a:bodyPr anchor="ctr"/>
          <a:lstStyle/>
          <a:p>
            <a:pPr algn="just" eaLnBrk="0" hangingPunct="0"/>
            <a:r>
              <a:rPr lang="fr-FR" sz="2800" b="1" i="1" dirty="0" smtClean="0">
                <a:solidFill>
                  <a:srgbClr val="0070C0"/>
                </a:solidFill>
              </a:rPr>
              <a:t>On ne les sent pas, elles circulent librement, elles rentrent en vous, </a:t>
            </a:r>
          </a:p>
          <a:p>
            <a:pPr algn="just" eaLnBrk="0" hangingPunct="0"/>
            <a:r>
              <a:rPr lang="fr-FR" sz="2800" b="1" i="1" dirty="0" smtClean="0">
                <a:solidFill>
                  <a:srgbClr val="0070C0"/>
                </a:solidFill>
              </a:rPr>
              <a:t>elles sont omniprésentes, ce sont presque des </a:t>
            </a:r>
            <a:r>
              <a:rPr lang="fr-FR" sz="2800" b="1" i="1" dirty="0" err="1" smtClean="0">
                <a:solidFill>
                  <a:srgbClr val="0070C0"/>
                </a:solidFill>
              </a:rPr>
              <a:t>aliens</a:t>
            </a:r>
            <a:r>
              <a:rPr lang="fr-FR" sz="2800" b="1" i="1" dirty="0" smtClean="0">
                <a:solidFill>
                  <a:srgbClr val="0070C0"/>
                </a:solidFill>
              </a:rPr>
              <a:t> »</a:t>
            </a:r>
          </a:p>
          <a:p>
            <a:pPr eaLnBrk="0" hangingPunct="0"/>
            <a:endParaRPr lang="fr-FR" sz="1600" b="1" dirty="0" smtClean="0">
              <a:solidFill>
                <a:srgbClr val="6666FF"/>
              </a:solidFill>
            </a:endParaRPr>
          </a:p>
        </p:txBody>
      </p:sp>
      <p:sp>
        <p:nvSpPr>
          <p:cNvPr id="12" name="Rectangle 11"/>
          <p:cNvSpPr/>
          <p:nvPr/>
        </p:nvSpPr>
        <p:spPr>
          <a:xfrm>
            <a:off x="332980" y="1124744"/>
            <a:ext cx="11854258" cy="523220"/>
          </a:xfrm>
          <a:prstGeom prst="rect">
            <a:avLst/>
          </a:prstGeom>
        </p:spPr>
        <p:txBody>
          <a:bodyPr wrap="square">
            <a:spAutoFit/>
          </a:bodyPr>
          <a:lstStyle/>
          <a:p>
            <a:pPr algn="ctr"/>
            <a:r>
              <a:rPr lang="fr-FR" sz="2800" b="1" dirty="0" smtClean="0">
                <a:solidFill>
                  <a:srgbClr val="FF0000"/>
                </a:solidFill>
                <a:latin typeface="Microsoft YaHei" pitchFamily="34" charset="-122"/>
                <a:ea typeface="Microsoft YaHei" pitchFamily="34" charset="-122"/>
              </a:rPr>
              <a:t>LES SIGNAUX CPL SONT DES ONDES RADIOFREQUENCES</a:t>
            </a:r>
          </a:p>
        </p:txBody>
      </p:sp>
    </p:spTree>
    <p:extLst>
      <p:ext uri="{BB962C8B-B14F-4D97-AF65-F5344CB8AC3E}">
        <p14:creationId xmlns:p14="http://schemas.microsoft.com/office/powerpoint/2010/main" val="3198176989"/>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screen"/>
          <a:srcRect/>
          <a:stretch>
            <a:fillRect/>
          </a:stretch>
        </p:blipFill>
        <p:spPr bwMode="auto">
          <a:xfrm>
            <a:off x="476995" y="1053654"/>
            <a:ext cx="11449271" cy="5255666"/>
          </a:xfrm>
          <a:prstGeom prst="rect">
            <a:avLst/>
          </a:prstGeom>
          <a:noFill/>
          <a:ln w="9525">
            <a:noFill/>
            <a:miter lim="800000"/>
            <a:headEnd/>
            <a:tailEnd/>
          </a:ln>
        </p:spPr>
      </p:pic>
      <p:sp>
        <p:nvSpPr>
          <p:cNvPr id="2" name="Rectangle 4"/>
          <p:cNvSpPr txBox="1">
            <a:spLocks noChangeArrowheads="1"/>
          </p:cNvSpPr>
          <p:nvPr/>
        </p:nvSpPr>
        <p:spPr>
          <a:xfrm>
            <a:off x="1557114" y="44624"/>
            <a:ext cx="9577065" cy="432048"/>
          </a:xfrm>
          <a:prstGeom prst="rect">
            <a:avLst/>
          </a:prstGeom>
        </p:spPr>
        <p:txBody>
          <a:bodyPr vert="horz" anchor="ctr">
            <a:noAutofit/>
          </a:bodyPr>
          <a:lstStyle/>
          <a:p>
            <a:pPr lvl="0" algn="ctr">
              <a:spcBef>
                <a:spcPct val="0"/>
              </a:spcBef>
            </a:pPr>
            <a:r>
              <a:rPr lang="fr-FR" sz="28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l’étendue  du spectre </a:t>
            </a:r>
            <a:r>
              <a:rPr lang="fr-FR" sz="2800" b="1" cap="all" dirty="0" err="1"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eLEctromagnétique</a:t>
            </a:r>
            <a:endParaRPr lang="en-US" sz="28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endParaRPr>
          </a:p>
        </p:txBody>
      </p:sp>
      <p:sp>
        <p:nvSpPr>
          <p:cNvPr id="4" name="Rectangle 4"/>
          <p:cNvSpPr>
            <a:spLocks noChangeArrowheads="1"/>
          </p:cNvSpPr>
          <p:nvPr/>
        </p:nvSpPr>
        <p:spPr bwMode="auto">
          <a:xfrm>
            <a:off x="1294964" y="6309321"/>
            <a:ext cx="6958896" cy="432048"/>
          </a:xfrm>
          <a:prstGeom prst="rect">
            <a:avLst/>
          </a:prstGeom>
          <a:noFill/>
          <a:ln w="15875">
            <a:solidFill>
              <a:srgbClr val="0066FF"/>
            </a:solidFill>
            <a:miter lim="800000"/>
            <a:headEnd/>
            <a:tailEnd/>
          </a:ln>
        </p:spPr>
        <p:txBody>
          <a:bodyPr anchor="ctr"/>
          <a:lstStyle/>
          <a:p>
            <a:pPr eaLnBrk="0" hangingPunct="0"/>
            <a:r>
              <a:rPr lang="fr-FR" sz="1400" b="1" i="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Nota : source  Association Recherche thérapeutique cancéreuse</a:t>
            </a:r>
            <a:endParaRPr lang="fr-FR" sz="2000" b="1" i="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endParaRPr>
          </a:p>
        </p:txBody>
      </p:sp>
      <p:grpSp>
        <p:nvGrpSpPr>
          <p:cNvPr id="5" name="Groupe 21"/>
          <p:cNvGrpSpPr/>
          <p:nvPr/>
        </p:nvGrpSpPr>
        <p:grpSpPr>
          <a:xfrm>
            <a:off x="3789363" y="4149080"/>
            <a:ext cx="1151678" cy="1224136"/>
            <a:chOff x="3861371" y="4149080"/>
            <a:chExt cx="1151678" cy="1224136"/>
          </a:xfrm>
        </p:grpSpPr>
        <p:pic>
          <p:nvPicPr>
            <p:cNvPr id="6" name="Picture 2" descr="D:\MES DOCUMENTS\ASSOCIATION-ARRP91\PHOTOS\Compteur-linky.jpg"/>
            <p:cNvPicPr>
              <a:picLocks noChangeAspect="1" noChangeArrowheads="1"/>
            </p:cNvPicPr>
            <p:nvPr/>
          </p:nvPicPr>
          <p:blipFill>
            <a:blip r:embed="rId3" cstate="screen"/>
            <a:srcRect/>
            <a:stretch>
              <a:fillRect/>
            </a:stretch>
          </p:blipFill>
          <p:spPr bwMode="auto">
            <a:xfrm>
              <a:off x="3861371" y="4725144"/>
              <a:ext cx="1151678" cy="648072"/>
            </a:xfrm>
            <a:prstGeom prst="rect">
              <a:avLst/>
            </a:prstGeom>
            <a:noFill/>
          </p:spPr>
        </p:pic>
        <p:cxnSp>
          <p:nvCxnSpPr>
            <p:cNvPr id="7" name="Connecteur droit 6"/>
            <p:cNvCxnSpPr/>
            <p:nvPr/>
          </p:nvCxnSpPr>
          <p:spPr>
            <a:xfrm>
              <a:off x="4221411" y="4149080"/>
              <a:ext cx="216024" cy="576064"/>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 name="Groupe 22"/>
          <p:cNvGrpSpPr/>
          <p:nvPr/>
        </p:nvGrpSpPr>
        <p:grpSpPr>
          <a:xfrm>
            <a:off x="4725467" y="1124744"/>
            <a:ext cx="864096" cy="2520280"/>
            <a:chOff x="4725467" y="1124744"/>
            <a:chExt cx="864096" cy="2520280"/>
          </a:xfrm>
        </p:grpSpPr>
        <p:grpSp>
          <p:nvGrpSpPr>
            <p:cNvPr id="9" name="Groupe 5"/>
            <p:cNvGrpSpPr/>
            <p:nvPr/>
          </p:nvGrpSpPr>
          <p:grpSpPr>
            <a:xfrm>
              <a:off x="4725467" y="1124744"/>
              <a:ext cx="864096" cy="792088"/>
              <a:chOff x="6300192" y="1268760"/>
              <a:chExt cx="2088232" cy="1741154"/>
            </a:xfrm>
          </p:grpSpPr>
          <p:pic>
            <p:nvPicPr>
              <p:cNvPr id="11" name="Picture 3" descr="D:\MES DOCUMENTS\ASSOCIATION-ARRP91\PHOTOS\Compteur-Gazpar.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516216" y="1268760"/>
                <a:ext cx="1872208" cy="1741154"/>
              </a:xfrm>
              <a:prstGeom prst="rect">
                <a:avLst/>
              </a:prstGeom>
              <a:noFill/>
            </p:spPr>
          </p:pic>
          <p:grpSp>
            <p:nvGrpSpPr>
              <p:cNvPr id="12" name="Groupe 16"/>
              <p:cNvGrpSpPr/>
              <p:nvPr/>
            </p:nvGrpSpPr>
            <p:grpSpPr>
              <a:xfrm>
                <a:off x="6300192" y="1412776"/>
                <a:ext cx="1872208" cy="1584176"/>
                <a:chOff x="4871166" y="2782026"/>
                <a:chExt cx="1057851" cy="804322"/>
              </a:xfrm>
            </p:grpSpPr>
            <p:sp>
              <p:nvSpPr>
                <p:cNvPr id="13" name="Arc 12"/>
                <p:cNvSpPr/>
                <p:nvPr/>
              </p:nvSpPr>
              <p:spPr>
                <a:xfrm rot="13558771">
                  <a:off x="4844495" y="2808697"/>
                  <a:ext cx="804322" cy="750979"/>
                </a:xfrm>
                <a:prstGeom prst="arc">
                  <a:avLst>
                    <a:gd name="adj1" fmla="val 16200000"/>
                    <a:gd name="adj2" fmla="val 234442"/>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4" name="Arc 13"/>
                <p:cNvSpPr/>
                <p:nvPr/>
              </p:nvSpPr>
              <p:spPr>
                <a:xfrm rot="13558771">
                  <a:off x="4962735" y="2988668"/>
                  <a:ext cx="567843" cy="448615"/>
                </a:xfrm>
                <a:prstGeom prst="arc">
                  <a:avLst>
                    <a:gd name="adj1" fmla="val 16200000"/>
                    <a:gd name="adj2" fmla="val 234442"/>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5" name="Arc 11"/>
                <p:cNvSpPr/>
                <p:nvPr/>
              </p:nvSpPr>
              <p:spPr>
                <a:xfrm rot="13558771">
                  <a:off x="5133056" y="3015297"/>
                  <a:ext cx="388483" cy="323350"/>
                </a:xfrm>
                <a:prstGeom prst="arc">
                  <a:avLst>
                    <a:gd name="adj1" fmla="val 16200000"/>
                    <a:gd name="adj2" fmla="val 234442"/>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6" name="Arc 15"/>
                <p:cNvSpPr/>
                <p:nvPr/>
              </p:nvSpPr>
              <p:spPr>
                <a:xfrm rot="8041229" flipH="1">
                  <a:off x="5151367" y="2808697"/>
                  <a:ext cx="804322" cy="750979"/>
                </a:xfrm>
                <a:prstGeom prst="arc">
                  <a:avLst>
                    <a:gd name="adj1" fmla="val 16200000"/>
                    <a:gd name="adj2" fmla="val 234442"/>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7" name="Arc 16"/>
                <p:cNvSpPr/>
                <p:nvPr/>
              </p:nvSpPr>
              <p:spPr>
                <a:xfrm rot="8041229" flipH="1">
                  <a:off x="5269607" y="2988668"/>
                  <a:ext cx="567843" cy="448615"/>
                </a:xfrm>
                <a:prstGeom prst="arc">
                  <a:avLst>
                    <a:gd name="adj1" fmla="val 16200000"/>
                    <a:gd name="adj2" fmla="val 234442"/>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8" name="Arc 17"/>
                <p:cNvSpPr/>
                <p:nvPr/>
              </p:nvSpPr>
              <p:spPr>
                <a:xfrm rot="8041229" flipH="1">
                  <a:off x="5251931" y="3015297"/>
                  <a:ext cx="388483" cy="323350"/>
                </a:xfrm>
                <a:prstGeom prst="arc">
                  <a:avLst>
                    <a:gd name="adj1" fmla="val 16200000"/>
                    <a:gd name="adj2" fmla="val 234442"/>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grpSp>
        </p:grpSp>
        <p:cxnSp>
          <p:nvCxnSpPr>
            <p:cNvPr id="10" name="Connecteur droit 9"/>
            <p:cNvCxnSpPr/>
            <p:nvPr/>
          </p:nvCxnSpPr>
          <p:spPr>
            <a:xfrm>
              <a:off x="5157515" y="1916832"/>
              <a:ext cx="144016" cy="1728192"/>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9" name="Rectangle 18"/>
          <p:cNvSpPr/>
          <p:nvPr/>
        </p:nvSpPr>
        <p:spPr>
          <a:xfrm>
            <a:off x="1197075" y="549841"/>
            <a:ext cx="10630123" cy="430887"/>
          </a:xfrm>
          <a:prstGeom prst="rect">
            <a:avLst/>
          </a:prstGeom>
        </p:spPr>
        <p:txBody>
          <a:bodyPr wrap="square">
            <a:spAutoFit/>
          </a:bodyPr>
          <a:lstStyle/>
          <a:p>
            <a:pPr algn="ctr"/>
            <a:r>
              <a:rPr lang="fr-FR" sz="2200" b="1" cap="all" dirty="0" smtClean="0">
                <a:solidFill>
                  <a:srgbClr val="FF0000"/>
                </a:solidFill>
                <a:effectLst>
                  <a:reflection blurRad="12700" stA="48000" endA="300" endPos="55000" dir="5400000" sy="-90000" algn="bl" rotWithShape="0"/>
                </a:effectLst>
                <a:latin typeface="Microsoft YaHei" pitchFamily="34" charset="-122"/>
                <a:ea typeface="Microsoft YaHei" pitchFamily="34" charset="-122"/>
                <a:cs typeface="+mj-cs"/>
              </a:rPr>
              <a:t>CPL </a:t>
            </a:r>
            <a:r>
              <a:rPr lang="fr-FR" sz="2200" b="1" cap="all" dirty="0" err="1" smtClean="0">
                <a:solidFill>
                  <a:srgbClr val="FF0000"/>
                </a:solidFill>
                <a:effectLst>
                  <a:reflection blurRad="12700" stA="48000" endA="300" endPos="55000" dir="5400000" sy="-90000" algn="bl" rotWithShape="0"/>
                </a:effectLst>
                <a:latin typeface="Microsoft YaHei" pitchFamily="34" charset="-122"/>
                <a:ea typeface="Microsoft YaHei" pitchFamily="34" charset="-122"/>
                <a:cs typeface="+mj-cs"/>
              </a:rPr>
              <a:t>linky</a:t>
            </a:r>
            <a:r>
              <a:rPr lang="fr-FR" sz="2200" b="1" cap="all" dirty="0" smtClean="0">
                <a:solidFill>
                  <a:srgbClr val="FF0000"/>
                </a:solidFill>
                <a:effectLst>
                  <a:reflection blurRad="12700" stA="48000" endA="300" endPos="55000" dir="5400000" sy="-90000" algn="bl" rotWithShape="0"/>
                </a:effectLst>
                <a:latin typeface="Microsoft YaHei" pitchFamily="34" charset="-122"/>
                <a:ea typeface="Microsoft YaHei" pitchFamily="34" charset="-122"/>
                <a:cs typeface="+mj-cs"/>
              </a:rPr>
              <a:t> -G1 &amp; G3 DE 35 kHz à 91 kHz (extensible à 490 </a:t>
            </a:r>
            <a:r>
              <a:rPr lang="fr-FR" sz="2200" b="1" cap="all" dirty="0" err="1" smtClean="0">
                <a:solidFill>
                  <a:srgbClr val="FF0000"/>
                </a:solidFill>
                <a:effectLst>
                  <a:reflection blurRad="12700" stA="48000" endA="300" endPos="55000" dir="5400000" sy="-90000" algn="bl" rotWithShape="0"/>
                </a:effectLst>
                <a:latin typeface="Microsoft YaHei" pitchFamily="34" charset="-122"/>
                <a:ea typeface="Microsoft YaHei" pitchFamily="34" charset="-122"/>
                <a:cs typeface="+mj-cs"/>
              </a:rPr>
              <a:t>khZ</a:t>
            </a:r>
            <a:r>
              <a:rPr lang="fr-FR" sz="2200" b="1" cap="all" dirty="0" smtClean="0">
                <a:solidFill>
                  <a:srgbClr val="FF0000"/>
                </a:solidFill>
                <a:effectLst>
                  <a:reflection blurRad="12700" stA="48000" endA="300" endPos="55000" dir="5400000" sy="-90000" algn="bl" rotWithShape="0"/>
                </a:effectLst>
                <a:latin typeface="Microsoft YaHei" pitchFamily="34" charset="-122"/>
                <a:ea typeface="Microsoft YaHei" pitchFamily="34" charset="-122"/>
                <a:cs typeface="+mj-cs"/>
              </a:rPr>
              <a:t>) </a:t>
            </a:r>
            <a:endParaRPr lang="fr-FR" sz="2200" b="1" cap="all" dirty="0">
              <a:solidFill>
                <a:srgbClr val="FF0000"/>
              </a:solidFill>
              <a:effectLst>
                <a:reflection blurRad="12700" stA="48000" endA="300" endPos="55000" dir="5400000" sy="-90000" algn="bl" rotWithShape="0"/>
              </a:effectLst>
              <a:latin typeface="Microsoft YaHei" pitchFamily="34" charset="-122"/>
              <a:ea typeface="Microsoft YaHei" pitchFamily="34" charset="-122"/>
              <a:cs typeface="+mj-cs"/>
            </a:endParaRPr>
          </a:p>
        </p:txBody>
      </p:sp>
      <p:sp>
        <p:nvSpPr>
          <p:cNvPr id="20" name="Rectangle 19"/>
          <p:cNvSpPr/>
          <p:nvPr/>
        </p:nvSpPr>
        <p:spPr>
          <a:xfrm>
            <a:off x="5589563" y="1156682"/>
            <a:ext cx="2592288" cy="400110"/>
          </a:xfrm>
          <a:prstGeom prst="rect">
            <a:avLst/>
          </a:prstGeom>
        </p:spPr>
        <p:txBody>
          <a:bodyPr wrap="square">
            <a:spAutoFit/>
          </a:bodyPr>
          <a:lstStyle/>
          <a:p>
            <a:pPr algn="ctr"/>
            <a:r>
              <a:rPr lang="fr-FR" sz="2000" b="1" cap="all" dirty="0" err="1" smtClean="0">
                <a:solidFill>
                  <a:srgbClr val="FF0000"/>
                </a:solidFill>
                <a:effectLst>
                  <a:reflection blurRad="12700" stA="48000" endA="300" endPos="55000" dir="5400000" sy="-90000" algn="bl" rotWithShape="0"/>
                </a:effectLst>
                <a:latin typeface="Microsoft YaHei" pitchFamily="34" charset="-122"/>
                <a:ea typeface="Microsoft YaHei" pitchFamily="34" charset="-122"/>
                <a:cs typeface="+mj-cs"/>
              </a:rPr>
              <a:t>Gazpar</a:t>
            </a:r>
            <a:r>
              <a:rPr lang="fr-FR" sz="2000" b="1" cap="all" dirty="0" smtClean="0">
                <a:solidFill>
                  <a:srgbClr val="FF0000"/>
                </a:solidFill>
                <a:effectLst>
                  <a:reflection blurRad="12700" stA="48000" endA="300" endPos="55000" dir="5400000" sy="-90000" algn="bl" rotWithShape="0"/>
                </a:effectLst>
                <a:latin typeface="Microsoft YaHei" pitchFamily="34" charset="-122"/>
                <a:ea typeface="Microsoft YaHei" pitchFamily="34" charset="-122"/>
                <a:cs typeface="+mj-cs"/>
              </a:rPr>
              <a:t> 169 </a:t>
            </a:r>
            <a:r>
              <a:rPr lang="fr-FR" sz="2000" b="1" cap="all" dirty="0" err="1" smtClean="0">
                <a:solidFill>
                  <a:srgbClr val="FF0000"/>
                </a:solidFill>
                <a:effectLst>
                  <a:reflection blurRad="12700" stA="48000" endA="300" endPos="55000" dir="5400000" sy="-90000" algn="bl" rotWithShape="0"/>
                </a:effectLst>
                <a:latin typeface="Microsoft YaHei" pitchFamily="34" charset="-122"/>
                <a:ea typeface="Microsoft YaHei" pitchFamily="34" charset="-122"/>
                <a:cs typeface="+mj-cs"/>
              </a:rPr>
              <a:t>mhZ</a:t>
            </a:r>
            <a:endParaRPr lang="fr-FR" sz="2000" b="1" cap="all" dirty="0">
              <a:solidFill>
                <a:srgbClr val="FF0000"/>
              </a:solidFill>
              <a:effectLst>
                <a:reflection blurRad="12700" stA="48000" endA="300" endPos="55000" dir="5400000" sy="-90000" algn="bl" rotWithShape="0"/>
              </a:effectLst>
              <a:latin typeface="Microsoft YaHei" pitchFamily="34" charset="-122"/>
              <a:ea typeface="Microsoft YaHei" pitchFamily="34" charset="-122"/>
              <a:cs typeface="+mj-cs"/>
            </a:endParaRPr>
          </a:p>
        </p:txBody>
      </p:sp>
      <p:grpSp>
        <p:nvGrpSpPr>
          <p:cNvPr id="32" name="Groupe 31"/>
          <p:cNvGrpSpPr/>
          <p:nvPr/>
        </p:nvGrpSpPr>
        <p:grpSpPr>
          <a:xfrm>
            <a:off x="5373539" y="4077072"/>
            <a:ext cx="1008112" cy="1423526"/>
            <a:chOff x="5373539" y="4077072"/>
            <a:chExt cx="1008112" cy="1423526"/>
          </a:xfrm>
        </p:grpSpPr>
        <p:pic>
          <p:nvPicPr>
            <p:cNvPr id="23" name="Picture 2" descr="D:\Pictures\Compteur à eaux.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373539" y="4653136"/>
              <a:ext cx="1008112" cy="847462"/>
            </a:xfrm>
            <a:prstGeom prst="rect">
              <a:avLst/>
            </a:prstGeom>
            <a:noFill/>
            <a:ln>
              <a:solidFill>
                <a:schemeClr val="accent1">
                  <a:lumMod val="60000"/>
                  <a:lumOff val="40000"/>
                </a:schemeClr>
              </a:solidFill>
            </a:ln>
          </p:spPr>
        </p:pic>
        <p:grpSp>
          <p:nvGrpSpPr>
            <p:cNvPr id="24" name="Groupe 16"/>
            <p:cNvGrpSpPr/>
            <p:nvPr/>
          </p:nvGrpSpPr>
          <p:grpSpPr>
            <a:xfrm>
              <a:off x="5373539" y="4687351"/>
              <a:ext cx="953988" cy="599469"/>
              <a:chOff x="4832490" y="2782026"/>
              <a:chExt cx="1072351" cy="804322"/>
            </a:xfrm>
          </p:grpSpPr>
          <p:sp>
            <p:nvSpPr>
              <p:cNvPr id="25" name="Arc 24"/>
              <p:cNvSpPr/>
              <p:nvPr/>
            </p:nvSpPr>
            <p:spPr>
              <a:xfrm rot="13558771">
                <a:off x="4805819" y="2808697"/>
                <a:ext cx="804322" cy="750980"/>
              </a:xfrm>
              <a:prstGeom prst="arc">
                <a:avLst>
                  <a:gd name="adj1" fmla="val 16200000"/>
                  <a:gd name="adj2" fmla="val 234442"/>
                </a:avLst>
              </a:prstGeom>
              <a:ln w="571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26" name="Arc 25"/>
              <p:cNvSpPr/>
              <p:nvPr/>
            </p:nvSpPr>
            <p:spPr>
              <a:xfrm rot="13558771">
                <a:off x="4977248" y="2988668"/>
                <a:ext cx="567843" cy="448616"/>
              </a:xfrm>
              <a:prstGeom prst="arc">
                <a:avLst>
                  <a:gd name="adj1" fmla="val 16200000"/>
                  <a:gd name="adj2" fmla="val 234442"/>
                </a:avLst>
              </a:prstGeom>
              <a:ln w="571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27" name="Arc 26"/>
              <p:cNvSpPr/>
              <p:nvPr/>
            </p:nvSpPr>
            <p:spPr>
              <a:xfrm rot="13558771">
                <a:off x="5133056" y="3015297"/>
                <a:ext cx="388483" cy="323350"/>
              </a:xfrm>
              <a:prstGeom prst="arc">
                <a:avLst>
                  <a:gd name="adj1" fmla="val 16200000"/>
                  <a:gd name="adj2" fmla="val 234442"/>
                </a:avLst>
              </a:prstGeom>
              <a:ln w="571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28" name="Arc 27"/>
              <p:cNvSpPr/>
              <p:nvPr/>
            </p:nvSpPr>
            <p:spPr>
              <a:xfrm rot="8041229" flipH="1">
                <a:off x="5127191" y="2808697"/>
                <a:ext cx="804322" cy="750979"/>
              </a:xfrm>
              <a:prstGeom prst="arc">
                <a:avLst>
                  <a:gd name="adj1" fmla="val 16200000"/>
                  <a:gd name="adj2" fmla="val 234442"/>
                </a:avLst>
              </a:prstGeom>
              <a:ln w="571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29" name="Arc 28"/>
              <p:cNvSpPr/>
              <p:nvPr/>
            </p:nvSpPr>
            <p:spPr>
              <a:xfrm rot="8041229" flipH="1">
                <a:off x="5269607" y="2988668"/>
                <a:ext cx="567843" cy="448615"/>
              </a:xfrm>
              <a:prstGeom prst="arc">
                <a:avLst>
                  <a:gd name="adj1" fmla="val 16200000"/>
                  <a:gd name="adj2" fmla="val 234442"/>
                </a:avLst>
              </a:prstGeom>
              <a:ln w="571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30" name="Arc 29"/>
              <p:cNvSpPr/>
              <p:nvPr/>
            </p:nvSpPr>
            <p:spPr>
              <a:xfrm rot="8041229" flipH="1">
                <a:off x="5251931" y="3015297"/>
                <a:ext cx="388483" cy="323350"/>
              </a:xfrm>
              <a:prstGeom prst="arc">
                <a:avLst>
                  <a:gd name="adj1" fmla="val 16200000"/>
                  <a:gd name="adj2" fmla="val 234442"/>
                </a:avLst>
              </a:prstGeom>
              <a:ln w="571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grpSp>
        <p:cxnSp>
          <p:nvCxnSpPr>
            <p:cNvPr id="31" name="Connecteur droit 30"/>
            <p:cNvCxnSpPr/>
            <p:nvPr/>
          </p:nvCxnSpPr>
          <p:spPr>
            <a:xfrm>
              <a:off x="5517555" y="4077072"/>
              <a:ext cx="216024" cy="576064"/>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3" name="Rectangle 32"/>
          <p:cNvSpPr/>
          <p:nvPr/>
        </p:nvSpPr>
        <p:spPr>
          <a:xfrm>
            <a:off x="6453659" y="5085184"/>
            <a:ext cx="2304256" cy="400110"/>
          </a:xfrm>
          <a:prstGeom prst="rect">
            <a:avLst/>
          </a:prstGeom>
        </p:spPr>
        <p:txBody>
          <a:bodyPr wrap="square">
            <a:spAutoFit/>
          </a:bodyPr>
          <a:lstStyle/>
          <a:p>
            <a:pPr algn="ctr"/>
            <a:r>
              <a:rPr lang="fr-FR" sz="2000" b="1" cap="all" dirty="0" smtClean="0">
                <a:solidFill>
                  <a:srgbClr val="FF0000"/>
                </a:solidFill>
                <a:effectLst>
                  <a:reflection blurRad="12700" stA="48000" endA="300" endPos="55000" dir="5400000" sy="-90000" algn="bl" rotWithShape="0"/>
                </a:effectLst>
                <a:latin typeface="Microsoft YaHei" pitchFamily="34" charset="-122"/>
                <a:ea typeface="Microsoft YaHei" pitchFamily="34" charset="-122"/>
                <a:cs typeface="+mj-cs"/>
              </a:rPr>
              <a:t>Eau 864 </a:t>
            </a:r>
            <a:r>
              <a:rPr lang="fr-FR" sz="2000" b="1" cap="all" dirty="0" err="1" smtClean="0">
                <a:solidFill>
                  <a:srgbClr val="FF0000"/>
                </a:solidFill>
                <a:effectLst>
                  <a:reflection blurRad="12700" stA="48000" endA="300" endPos="55000" dir="5400000" sy="-90000" algn="bl" rotWithShape="0"/>
                </a:effectLst>
                <a:latin typeface="Microsoft YaHei" pitchFamily="34" charset="-122"/>
                <a:ea typeface="Microsoft YaHei" pitchFamily="34" charset="-122"/>
                <a:cs typeface="+mj-cs"/>
              </a:rPr>
              <a:t>mhZ</a:t>
            </a:r>
            <a:endParaRPr lang="fr-FR" sz="2000" b="1" cap="all" dirty="0">
              <a:solidFill>
                <a:srgbClr val="FF0000"/>
              </a:solidFill>
              <a:effectLst>
                <a:reflection blurRad="12700" stA="48000" endA="300" endPos="55000" dir="5400000" sy="-90000" algn="bl" rotWithShape="0"/>
              </a:effectLst>
              <a:latin typeface="Microsoft YaHei" pitchFamily="34" charset="-122"/>
              <a:ea typeface="Microsoft YaHei" pitchFamily="34" charset="-122"/>
              <a:cs typeface="+mj-cs"/>
            </a:endParaRPr>
          </a:p>
        </p:txBody>
      </p:sp>
    </p:spTree>
    <p:extLst>
      <p:ext uri="{BB962C8B-B14F-4D97-AF65-F5344CB8AC3E}">
        <p14:creationId xmlns:p14="http://schemas.microsoft.com/office/powerpoint/2010/main" val="3198176989"/>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70" decel="100000"/>
                                        <p:tgtEl>
                                          <p:spTgt spid="5"/>
                                        </p:tgtEl>
                                      </p:cBhvr>
                                    </p:animEffect>
                                    <p:animScale>
                                      <p:cBhvr>
                                        <p:cTn id="8" dur="770" decel="100000"/>
                                        <p:tgtEl>
                                          <p:spTgt spid="5"/>
                                        </p:tgtEl>
                                      </p:cBhvr>
                                      <p:from x="10000" y="10000"/>
                                      <p:to x="200000" y="450000"/>
                                    </p:animScale>
                                    <p:animScale>
                                      <p:cBhvr>
                                        <p:cTn id="9" dur="1230" accel="100000" fill="hold">
                                          <p:stCondLst>
                                            <p:cond delay="770"/>
                                          </p:stCondLst>
                                        </p:cTn>
                                        <p:tgtEl>
                                          <p:spTgt spid="5"/>
                                        </p:tgtEl>
                                      </p:cBhvr>
                                      <p:from x="200000" y="450000"/>
                                      <p:to x="100000" y="100000"/>
                                    </p:animScale>
                                    <p:set>
                                      <p:cBhvr>
                                        <p:cTn id="10" dur="770" fill="hold"/>
                                        <p:tgtEl>
                                          <p:spTgt spid="5"/>
                                        </p:tgtEl>
                                        <p:attrNameLst>
                                          <p:attrName>ppt_x</p:attrName>
                                        </p:attrNameLst>
                                      </p:cBhvr>
                                      <p:to>
                                        <p:strVal val="(0.5)"/>
                                      </p:to>
                                    </p:set>
                                    <p:anim from="(0.5)" to="(#ppt_x)" calcmode="lin" valueType="num">
                                      <p:cBhvr>
                                        <p:cTn id="11" dur="1230" accel="100000" fill="hold">
                                          <p:stCondLst>
                                            <p:cond delay="770"/>
                                          </p:stCondLst>
                                        </p:cTn>
                                        <p:tgtEl>
                                          <p:spTgt spid="5"/>
                                        </p:tgtEl>
                                        <p:attrNameLst>
                                          <p:attrName>ppt_x</p:attrName>
                                        </p:attrNameLst>
                                      </p:cBhvr>
                                    </p:anim>
                                    <p:set>
                                      <p:cBhvr>
                                        <p:cTn id="12" dur="770" fill="hold"/>
                                        <p:tgtEl>
                                          <p:spTgt spid="5"/>
                                        </p:tgtEl>
                                        <p:attrNameLst>
                                          <p:attrName>ppt_y</p:attrName>
                                        </p:attrNameLst>
                                      </p:cBhvr>
                                      <p:to>
                                        <p:strVal val="(#ppt_y+0.4)"/>
                                      </p:to>
                                    </p:set>
                                    <p:anim from="(#ppt_y+0.4)" to="(#ppt_y)" calcmode="lin" valueType="num">
                                      <p:cBhvr>
                                        <p:cTn id="13" dur="1230" accel="100000" fill="hold">
                                          <p:stCondLst>
                                            <p:cond delay="770"/>
                                          </p:stCondLst>
                                        </p:cTn>
                                        <p:tgtEl>
                                          <p:spTgt spid="5"/>
                                        </p:tgtEl>
                                        <p:attrNameLst>
                                          <p:attrName>ppt_y</p:attrName>
                                        </p:attrNameLst>
                                      </p:cBhvr>
                                    </p:anim>
                                  </p:childTnLst>
                                </p:cTn>
                              </p:par>
                            </p:childTnLst>
                          </p:cTn>
                        </p:par>
                      </p:childTnLst>
                    </p:cTn>
                  </p:par>
                  <p:par>
                    <p:cTn id="14" fill="hold">
                      <p:stCondLst>
                        <p:cond delay="indefinite"/>
                      </p:stCondLst>
                      <p:childTnLst>
                        <p:par>
                          <p:cTn id="15" fill="hold">
                            <p:stCondLst>
                              <p:cond delay="0"/>
                            </p:stCondLst>
                            <p:childTnLst>
                              <p:par>
                                <p:cTn id="16" presetID="51" presetClass="entr" presetSubtype="0" fill="hold"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770" decel="100000"/>
                                        <p:tgtEl>
                                          <p:spTgt spid="8"/>
                                        </p:tgtEl>
                                      </p:cBhvr>
                                    </p:animEffect>
                                    <p:animScale>
                                      <p:cBhvr>
                                        <p:cTn id="19" dur="770" decel="100000"/>
                                        <p:tgtEl>
                                          <p:spTgt spid="8"/>
                                        </p:tgtEl>
                                      </p:cBhvr>
                                      <p:from x="10000" y="10000"/>
                                      <p:to x="200000" y="450000"/>
                                    </p:animScale>
                                    <p:animScale>
                                      <p:cBhvr>
                                        <p:cTn id="20" dur="1230" accel="100000" fill="hold">
                                          <p:stCondLst>
                                            <p:cond delay="770"/>
                                          </p:stCondLst>
                                        </p:cTn>
                                        <p:tgtEl>
                                          <p:spTgt spid="8"/>
                                        </p:tgtEl>
                                      </p:cBhvr>
                                      <p:from x="200000" y="450000"/>
                                      <p:to x="100000" y="100000"/>
                                    </p:animScale>
                                    <p:set>
                                      <p:cBhvr>
                                        <p:cTn id="21" dur="770" fill="hold"/>
                                        <p:tgtEl>
                                          <p:spTgt spid="8"/>
                                        </p:tgtEl>
                                        <p:attrNameLst>
                                          <p:attrName>ppt_x</p:attrName>
                                        </p:attrNameLst>
                                      </p:cBhvr>
                                      <p:to>
                                        <p:strVal val="(0.5)"/>
                                      </p:to>
                                    </p:set>
                                    <p:anim from="(0.5)" to="(#ppt_x)" calcmode="lin" valueType="num">
                                      <p:cBhvr>
                                        <p:cTn id="22" dur="1230" accel="100000" fill="hold">
                                          <p:stCondLst>
                                            <p:cond delay="770"/>
                                          </p:stCondLst>
                                        </p:cTn>
                                        <p:tgtEl>
                                          <p:spTgt spid="8"/>
                                        </p:tgtEl>
                                        <p:attrNameLst>
                                          <p:attrName>ppt_x</p:attrName>
                                        </p:attrNameLst>
                                      </p:cBhvr>
                                    </p:anim>
                                    <p:set>
                                      <p:cBhvr>
                                        <p:cTn id="23" dur="770" fill="hold"/>
                                        <p:tgtEl>
                                          <p:spTgt spid="8"/>
                                        </p:tgtEl>
                                        <p:attrNameLst>
                                          <p:attrName>ppt_y</p:attrName>
                                        </p:attrNameLst>
                                      </p:cBhvr>
                                      <p:to>
                                        <p:strVal val="(#ppt_y+0.4)"/>
                                      </p:to>
                                    </p:set>
                                    <p:anim from="(#ppt_y+0.4)" to="(#ppt_y)" calcmode="lin" valueType="num">
                                      <p:cBhvr>
                                        <p:cTn id="24" dur="1230" accel="100000" fill="hold">
                                          <p:stCondLst>
                                            <p:cond delay="770"/>
                                          </p:stCondLst>
                                        </p:cTn>
                                        <p:tgtEl>
                                          <p:spTgt spid="8"/>
                                        </p:tgtEl>
                                        <p:attrNameLst>
                                          <p:attrName>ppt_y</p:attrName>
                                        </p:attrNameLst>
                                      </p:cBhvr>
                                    </p:anim>
                                  </p:childTnLst>
                                </p:cTn>
                              </p:par>
                            </p:childTnLst>
                          </p:cTn>
                        </p:par>
                      </p:childTnLst>
                    </p:cTn>
                  </p:par>
                  <p:par>
                    <p:cTn id="25" fill="hold">
                      <p:stCondLst>
                        <p:cond delay="indefinite"/>
                      </p:stCondLst>
                      <p:childTnLst>
                        <p:par>
                          <p:cTn id="26" fill="hold">
                            <p:stCondLst>
                              <p:cond delay="0"/>
                            </p:stCondLst>
                            <p:childTnLst>
                              <p:par>
                                <p:cTn id="27" presetID="51" presetClass="entr" presetSubtype="0" fill="hold" nodeType="click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fade">
                                      <p:cBhvr>
                                        <p:cTn id="29" dur="770" decel="100000"/>
                                        <p:tgtEl>
                                          <p:spTgt spid="32"/>
                                        </p:tgtEl>
                                      </p:cBhvr>
                                    </p:animEffect>
                                    <p:animScale>
                                      <p:cBhvr>
                                        <p:cTn id="30" dur="770" decel="100000"/>
                                        <p:tgtEl>
                                          <p:spTgt spid="32"/>
                                        </p:tgtEl>
                                      </p:cBhvr>
                                      <p:from x="10000" y="10000"/>
                                      <p:to x="200000" y="450000"/>
                                    </p:animScale>
                                    <p:animScale>
                                      <p:cBhvr>
                                        <p:cTn id="31" dur="1230" accel="100000" fill="hold">
                                          <p:stCondLst>
                                            <p:cond delay="770"/>
                                          </p:stCondLst>
                                        </p:cTn>
                                        <p:tgtEl>
                                          <p:spTgt spid="32"/>
                                        </p:tgtEl>
                                      </p:cBhvr>
                                      <p:from x="200000" y="450000"/>
                                      <p:to x="100000" y="100000"/>
                                    </p:animScale>
                                    <p:set>
                                      <p:cBhvr>
                                        <p:cTn id="32" dur="770" fill="hold"/>
                                        <p:tgtEl>
                                          <p:spTgt spid="32"/>
                                        </p:tgtEl>
                                        <p:attrNameLst>
                                          <p:attrName>ppt_x</p:attrName>
                                        </p:attrNameLst>
                                      </p:cBhvr>
                                      <p:to>
                                        <p:strVal val="(0.5)"/>
                                      </p:to>
                                    </p:set>
                                    <p:anim from="(0.5)" to="(#ppt_x)" calcmode="lin" valueType="num">
                                      <p:cBhvr>
                                        <p:cTn id="33" dur="1230" accel="100000" fill="hold">
                                          <p:stCondLst>
                                            <p:cond delay="770"/>
                                          </p:stCondLst>
                                        </p:cTn>
                                        <p:tgtEl>
                                          <p:spTgt spid="32"/>
                                        </p:tgtEl>
                                        <p:attrNameLst>
                                          <p:attrName>ppt_x</p:attrName>
                                        </p:attrNameLst>
                                      </p:cBhvr>
                                    </p:anim>
                                    <p:set>
                                      <p:cBhvr>
                                        <p:cTn id="34" dur="770" fill="hold"/>
                                        <p:tgtEl>
                                          <p:spTgt spid="32"/>
                                        </p:tgtEl>
                                        <p:attrNameLst>
                                          <p:attrName>ppt_y</p:attrName>
                                        </p:attrNameLst>
                                      </p:cBhvr>
                                      <p:to>
                                        <p:strVal val="(#ppt_y+0.4)"/>
                                      </p:to>
                                    </p:set>
                                    <p:anim from="(#ppt_y+0.4)" to="(#ppt_y)" calcmode="lin" valueType="num">
                                      <p:cBhvr>
                                        <p:cTn id="35" dur="1230" accel="100000" fill="hold">
                                          <p:stCondLst>
                                            <p:cond delay="770"/>
                                          </p:stCondLst>
                                        </p:cTn>
                                        <p:tgtEl>
                                          <p:spTgt spid="32"/>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txBox="1">
            <a:spLocks noChangeArrowheads="1"/>
          </p:cNvSpPr>
          <p:nvPr/>
        </p:nvSpPr>
        <p:spPr>
          <a:xfrm>
            <a:off x="332979" y="332657"/>
            <a:ext cx="11854259" cy="432048"/>
          </a:xfrm>
          <a:prstGeom prst="rect">
            <a:avLst/>
          </a:prstGeom>
        </p:spPr>
        <p:txBody>
          <a:bodyPr vert="horz" anchor="ctr">
            <a:noAutofit/>
          </a:bodyPr>
          <a:lstStyle/>
          <a:p>
            <a:pPr lvl="0" algn="ctr">
              <a:spcBef>
                <a:spcPct val="0"/>
              </a:spcBef>
            </a:pPr>
            <a:r>
              <a:rPr lang="fr-FR" sz="28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Évolution des technologies </a:t>
            </a:r>
          </a:p>
          <a:p>
            <a:pPr lvl="0" algn="ctr">
              <a:spcBef>
                <a:spcPct val="0"/>
              </a:spcBef>
            </a:pPr>
            <a:r>
              <a:rPr lang="fr-FR" sz="28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&amp; pathologies associées</a:t>
            </a:r>
            <a:endParaRPr lang="en-US" sz="28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endParaRPr>
          </a:p>
        </p:txBody>
      </p:sp>
      <p:pic>
        <p:nvPicPr>
          <p:cNvPr id="3" name="Picture 1"/>
          <p:cNvPicPr>
            <a:picLocks noChangeAspect="1" noChangeArrowheads="1"/>
          </p:cNvPicPr>
          <p:nvPr/>
        </p:nvPicPr>
        <p:blipFill>
          <a:blip r:embed="rId2" cstate="email">
            <a:extLst>
              <a:ext uri="{28A0092B-C50C-407E-A947-70E740481C1C}">
                <a14:useLocalDpi xmlns:a14="http://schemas.microsoft.com/office/drawing/2010/main"/>
              </a:ext>
            </a:extLst>
          </a:blip>
          <a:srcRect t="2933" b="2555"/>
          <a:stretch>
            <a:fillRect/>
          </a:stretch>
        </p:blipFill>
        <p:spPr bwMode="auto">
          <a:xfrm>
            <a:off x="95974" y="1124744"/>
            <a:ext cx="11947983" cy="5328592"/>
          </a:xfrm>
          <a:prstGeom prst="rect">
            <a:avLst/>
          </a:prstGeom>
          <a:noFill/>
          <a:ln w="9525">
            <a:noFill/>
            <a:miter lim="800000"/>
            <a:headEnd/>
            <a:tailEnd/>
          </a:ln>
        </p:spPr>
      </p:pic>
      <p:sp>
        <p:nvSpPr>
          <p:cNvPr id="4" name="Rectangle 4"/>
          <p:cNvSpPr>
            <a:spLocks noChangeArrowheads="1"/>
          </p:cNvSpPr>
          <p:nvPr/>
        </p:nvSpPr>
        <p:spPr bwMode="auto">
          <a:xfrm>
            <a:off x="239259" y="6453336"/>
            <a:ext cx="11804699" cy="360040"/>
          </a:xfrm>
          <a:prstGeom prst="rect">
            <a:avLst/>
          </a:prstGeom>
          <a:noFill/>
          <a:ln w="15875">
            <a:solidFill>
              <a:srgbClr val="0066FF"/>
            </a:solidFill>
            <a:miter lim="800000"/>
            <a:headEnd/>
            <a:tailEnd/>
          </a:ln>
        </p:spPr>
        <p:txBody>
          <a:bodyPr anchor="ctr"/>
          <a:lstStyle/>
          <a:p>
            <a:pPr eaLnBrk="0" hangingPunct="0"/>
            <a:r>
              <a:rPr lang="fr-FR" sz="1400" b="1" i="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Nota : source  international commission  for </a:t>
            </a:r>
            <a:r>
              <a:rPr lang="fr-FR" sz="1400" b="1" i="1" cap="all" dirty="0" err="1"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electromagnetic</a:t>
            </a:r>
            <a:r>
              <a:rPr lang="fr-FR" sz="1400" b="1" i="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 </a:t>
            </a:r>
            <a:r>
              <a:rPr lang="fr-FR" sz="1400" b="1" i="1" cap="all" dirty="0" err="1"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safety</a:t>
            </a:r>
            <a:endParaRPr lang="fr-FR" sz="2000" b="1" i="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endParaRPr>
          </a:p>
        </p:txBody>
      </p:sp>
    </p:spTree>
    <p:extLst>
      <p:ext uri="{BB962C8B-B14F-4D97-AF65-F5344CB8AC3E}">
        <p14:creationId xmlns:p14="http://schemas.microsoft.com/office/powerpoint/2010/main" val="3198176989"/>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4"/>
          <p:cNvSpPr txBox="1">
            <a:spLocks noChangeArrowheads="1"/>
          </p:cNvSpPr>
          <p:nvPr/>
        </p:nvSpPr>
        <p:spPr>
          <a:xfrm>
            <a:off x="2061171" y="-3634"/>
            <a:ext cx="7200800" cy="706437"/>
          </a:xfrm>
          <a:prstGeom prst="rect">
            <a:avLst/>
          </a:prstGeom>
        </p:spPr>
        <p:txBody>
          <a:bodyPr vert="horz" anchor="ctr">
            <a:noAutofit/>
          </a:bodyPr>
          <a:lstStyle/>
          <a:p>
            <a:pPr marL="0" marR="0" lvl="0" indent="0" algn="ctr" defTabSz="914400" rtl="0" eaLnBrk="1" fontAlgn="auto" latinLnBrk="0" hangingPunct="1">
              <a:lnSpc>
                <a:spcPct val="100000"/>
              </a:lnSpc>
              <a:spcBef>
                <a:spcPct val="0"/>
              </a:spcBef>
              <a:spcAft>
                <a:spcPts val="0"/>
              </a:spcAft>
              <a:buClrTx/>
              <a:buSzTx/>
              <a:tabLst/>
              <a:defRPr/>
            </a:pPr>
            <a:r>
              <a:rPr lang="fr-CA" sz="24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L’impact sur la santé</a:t>
            </a:r>
            <a:endParaRPr kumimoji="0" lang="en-US" sz="24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endParaRPr>
          </a:p>
        </p:txBody>
      </p:sp>
      <p:sp>
        <p:nvSpPr>
          <p:cNvPr id="7" name="Rectangle 4"/>
          <p:cNvSpPr>
            <a:spLocks noChangeArrowheads="1"/>
          </p:cNvSpPr>
          <p:nvPr/>
        </p:nvSpPr>
        <p:spPr bwMode="auto">
          <a:xfrm>
            <a:off x="766043" y="1412775"/>
            <a:ext cx="11232232" cy="432049"/>
          </a:xfrm>
          <a:prstGeom prst="rect">
            <a:avLst/>
          </a:prstGeom>
          <a:noFill/>
          <a:ln w="9525">
            <a:noFill/>
            <a:miter lim="800000"/>
            <a:headEnd/>
            <a:tailEnd/>
          </a:ln>
        </p:spPr>
        <p:txBody>
          <a:bodyPr anchor="ctr"/>
          <a:lstStyle/>
          <a:p>
            <a:pPr algn="just" eaLnBrk="0" hangingPunct="0">
              <a:buFont typeface="Wingdings" pitchFamily="2" charset="2"/>
              <a:buChar char="q"/>
            </a:pPr>
            <a:r>
              <a:rPr lang="fr-FR" b="1" dirty="0" smtClean="0">
                <a:solidFill>
                  <a:srgbClr val="6666FF"/>
                </a:solidFill>
              </a:rPr>
              <a:t> </a:t>
            </a:r>
            <a:r>
              <a:rPr lang="fr-FR" sz="2400" b="1" dirty="0" smtClean="0">
                <a:solidFill>
                  <a:srgbClr val="0070C0"/>
                </a:solidFill>
              </a:rPr>
              <a:t>Centre International de Recherche sur le Cancer (CIRC) a classé les   champs électromagnétiques radio fréquences (mai 2011) :</a:t>
            </a:r>
          </a:p>
          <a:p>
            <a:pPr algn="just" eaLnBrk="0" hangingPunct="0"/>
            <a:endParaRPr lang="fr-FR" sz="1200" b="1" dirty="0" smtClean="0">
              <a:solidFill>
                <a:srgbClr val="0070C0"/>
              </a:solidFill>
            </a:endParaRPr>
          </a:p>
          <a:p>
            <a:pPr algn="just" eaLnBrk="0" hangingPunct="0"/>
            <a:r>
              <a:rPr lang="fr-FR" sz="2400" b="1" dirty="0" smtClean="0">
                <a:solidFill>
                  <a:srgbClr val="0070C0"/>
                </a:solidFill>
              </a:rPr>
              <a:t>	Groupe 2 B : </a:t>
            </a:r>
            <a:r>
              <a:rPr lang="fr-FR" sz="2400" b="1" dirty="0" smtClean="0">
                <a:solidFill>
                  <a:srgbClr val="FF0000"/>
                </a:solidFill>
              </a:rPr>
              <a:t>Cancérigène possible</a:t>
            </a:r>
          </a:p>
          <a:p>
            <a:pPr algn="just" eaLnBrk="0" hangingPunct="0"/>
            <a:endParaRPr lang="fr-FR" sz="2400" b="1" dirty="0" smtClean="0">
              <a:solidFill>
                <a:srgbClr val="FF0000"/>
              </a:solidFill>
            </a:endParaRPr>
          </a:p>
        </p:txBody>
      </p:sp>
      <p:sp>
        <p:nvSpPr>
          <p:cNvPr id="9" name="Rectangle 4"/>
          <p:cNvSpPr>
            <a:spLocks noChangeArrowheads="1"/>
          </p:cNvSpPr>
          <p:nvPr/>
        </p:nvSpPr>
        <p:spPr bwMode="auto">
          <a:xfrm>
            <a:off x="909043" y="6021288"/>
            <a:ext cx="8532440" cy="432049"/>
          </a:xfrm>
          <a:prstGeom prst="rect">
            <a:avLst/>
          </a:prstGeom>
          <a:noFill/>
          <a:ln w="9525">
            <a:noFill/>
            <a:miter lim="800000"/>
            <a:headEnd/>
            <a:tailEnd/>
          </a:ln>
        </p:spPr>
        <p:txBody>
          <a:bodyPr anchor="ctr"/>
          <a:lstStyle/>
          <a:p>
            <a:pPr algn="just" eaLnBrk="0" hangingPunct="0">
              <a:buFont typeface="Wingdings" pitchFamily="2" charset="2"/>
              <a:buChar char="q"/>
            </a:pPr>
            <a:r>
              <a:rPr lang="fr-FR" b="1" dirty="0" smtClean="0">
                <a:solidFill>
                  <a:srgbClr val="FF0000"/>
                </a:solidFill>
              </a:rPr>
              <a:t> </a:t>
            </a:r>
            <a:r>
              <a:rPr lang="fr-FR" sz="2400" b="1" dirty="0" smtClean="0">
                <a:solidFill>
                  <a:srgbClr val="FF0000"/>
                </a:solidFill>
              </a:rPr>
              <a:t>Les rayonnements CPL s’ajoutent aux autres champs  de fréquences (téléphonie mobile, wifi, </a:t>
            </a:r>
            <a:r>
              <a:rPr lang="fr-FR" sz="2400" b="1" dirty="0" err="1" smtClean="0">
                <a:solidFill>
                  <a:srgbClr val="FF0000"/>
                </a:solidFill>
              </a:rPr>
              <a:t>dect</a:t>
            </a:r>
            <a:r>
              <a:rPr lang="fr-FR" sz="2400" b="1" dirty="0" smtClean="0">
                <a:solidFill>
                  <a:srgbClr val="FF0000"/>
                </a:solidFill>
              </a:rPr>
              <a:t>, objets connectés)</a:t>
            </a:r>
          </a:p>
        </p:txBody>
      </p:sp>
      <p:sp>
        <p:nvSpPr>
          <p:cNvPr id="15" name="Rectangle 4"/>
          <p:cNvSpPr>
            <a:spLocks noChangeArrowheads="1"/>
          </p:cNvSpPr>
          <p:nvPr/>
        </p:nvSpPr>
        <p:spPr bwMode="auto">
          <a:xfrm>
            <a:off x="801539" y="4941167"/>
            <a:ext cx="8532440" cy="432049"/>
          </a:xfrm>
          <a:prstGeom prst="rect">
            <a:avLst/>
          </a:prstGeom>
          <a:noFill/>
          <a:ln w="9525">
            <a:noFill/>
            <a:miter lim="800000"/>
            <a:headEnd/>
            <a:tailEnd/>
          </a:ln>
        </p:spPr>
        <p:txBody>
          <a:bodyPr anchor="ctr"/>
          <a:lstStyle/>
          <a:p>
            <a:pPr algn="just" eaLnBrk="0" hangingPunct="0">
              <a:buFont typeface="Wingdings" pitchFamily="2" charset="2"/>
              <a:buChar char="q"/>
            </a:pPr>
            <a:r>
              <a:rPr lang="fr-FR" b="1" dirty="0" smtClean="0">
                <a:solidFill>
                  <a:srgbClr val="FF0000"/>
                </a:solidFill>
              </a:rPr>
              <a:t> </a:t>
            </a:r>
            <a:r>
              <a:rPr lang="fr-FR" sz="2400" b="1" dirty="0" smtClean="0">
                <a:solidFill>
                  <a:srgbClr val="FF0000"/>
                </a:solidFill>
              </a:rPr>
              <a:t>Hyper sensibilité aux ondes électromagnétiques </a:t>
            </a:r>
          </a:p>
          <a:p>
            <a:pPr algn="just" eaLnBrk="0" hangingPunct="0"/>
            <a:r>
              <a:rPr lang="fr-FR" sz="2400" b="1" dirty="0" smtClean="0">
                <a:solidFill>
                  <a:srgbClr val="0070C0"/>
                </a:solidFill>
              </a:rPr>
              <a:t>(Syndrome EHS Electro Hyper Sensibles – médecine du Travail)</a:t>
            </a:r>
          </a:p>
        </p:txBody>
      </p:sp>
      <p:sp>
        <p:nvSpPr>
          <p:cNvPr id="16" name="Rectangle 4"/>
          <p:cNvSpPr>
            <a:spLocks noChangeArrowheads="1"/>
          </p:cNvSpPr>
          <p:nvPr/>
        </p:nvSpPr>
        <p:spPr bwMode="auto">
          <a:xfrm>
            <a:off x="766043" y="3356991"/>
            <a:ext cx="11232232" cy="432049"/>
          </a:xfrm>
          <a:prstGeom prst="rect">
            <a:avLst/>
          </a:prstGeom>
          <a:noFill/>
          <a:ln w="9525">
            <a:noFill/>
            <a:miter lim="800000"/>
            <a:headEnd/>
            <a:tailEnd/>
          </a:ln>
        </p:spPr>
        <p:txBody>
          <a:bodyPr anchor="ctr"/>
          <a:lstStyle/>
          <a:p>
            <a:pPr algn="just" eaLnBrk="0" hangingPunct="0"/>
            <a:r>
              <a:rPr lang="fr-FR" b="1" dirty="0" smtClean="0">
                <a:solidFill>
                  <a:srgbClr val="6666FF"/>
                </a:solidFill>
              </a:rPr>
              <a:t> </a:t>
            </a:r>
          </a:p>
          <a:p>
            <a:pPr algn="just" eaLnBrk="0" hangingPunct="0">
              <a:buFont typeface="Wingdings" pitchFamily="2" charset="2"/>
              <a:buChar char="q"/>
            </a:pPr>
            <a:r>
              <a:rPr lang="fr-FR" sz="2400" b="1" dirty="0" smtClean="0">
                <a:solidFill>
                  <a:srgbClr val="FF0000"/>
                </a:solidFill>
              </a:rPr>
              <a:t>Effets des champs de fréquences ELF (secteur+ CPL)</a:t>
            </a:r>
          </a:p>
          <a:p>
            <a:pPr algn="just" eaLnBrk="0" hangingPunct="0"/>
            <a:r>
              <a:rPr lang="fr-FR" sz="2400" b="1" dirty="0" smtClean="0">
                <a:solidFill>
                  <a:srgbClr val="0070C0"/>
                </a:solidFill>
              </a:rPr>
              <a:t>En ce qui concerne les possibles effets à long terme, il existe une forte convergence entre les différentes évaluations des expertises internationales…. Une </a:t>
            </a:r>
            <a:r>
              <a:rPr lang="fr-FR" sz="2400" b="1" u="sng" dirty="0" smtClean="0">
                <a:solidFill>
                  <a:srgbClr val="0070C0"/>
                </a:solidFill>
              </a:rPr>
              <a:t>association statistique</a:t>
            </a:r>
            <a:r>
              <a:rPr lang="fr-FR" sz="2400" b="1" dirty="0" smtClean="0">
                <a:solidFill>
                  <a:srgbClr val="0070C0"/>
                </a:solidFill>
              </a:rPr>
              <a:t> entre exposition aux champs magnétiques ELF et </a:t>
            </a:r>
            <a:r>
              <a:rPr lang="fr-FR" sz="2400" b="1" u="sng" dirty="0" smtClean="0">
                <a:solidFill>
                  <a:srgbClr val="0070C0"/>
                </a:solidFill>
              </a:rPr>
              <a:t>leucémie infantile </a:t>
            </a:r>
            <a:r>
              <a:rPr lang="fr-FR" sz="2400" b="1" dirty="0" smtClean="0">
                <a:solidFill>
                  <a:srgbClr val="0070C0"/>
                </a:solidFill>
              </a:rPr>
              <a:t>a été observée par différentes études épidémiologiques. </a:t>
            </a:r>
            <a:r>
              <a:rPr lang="fr-FR" b="1" dirty="0" smtClean="0">
                <a:solidFill>
                  <a:srgbClr val="0070C0"/>
                </a:solidFill>
              </a:rPr>
              <a:t>(Source Ministère de l’Ecologie document l’environnement en France édition 2014, page 244).</a:t>
            </a:r>
            <a:endParaRPr lang="fr-FR" sz="2400" b="1" dirty="0" smtClean="0">
              <a:solidFill>
                <a:srgbClr val="0070C0"/>
              </a:solidFill>
            </a:endParaRPr>
          </a:p>
          <a:p>
            <a:pPr algn="just" eaLnBrk="0" hangingPunct="0"/>
            <a:endParaRPr lang="fr-FR" sz="2400" b="1" dirty="0" smtClean="0">
              <a:solidFill>
                <a:srgbClr val="0070C0"/>
              </a:solidFill>
            </a:endParaRPr>
          </a:p>
          <a:p>
            <a:pPr algn="just" eaLnBrk="0" hangingPunct="0"/>
            <a:r>
              <a:rPr lang="fr-FR" sz="2400" b="1" dirty="0" smtClean="0">
                <a:solidFill>
                  <a:srgbClr val="0070C0"/>
                </a:solidFill>
              </a:rPr>
              <a:t>	</a:t>
            </a:r>
            <a:endParaRPr lang="fr-FR" sz="2400" b="1" dirty="0" smtClean="0">
              <a:solidFill>
                <a:srgbClr val="FF0000"/>
              </a:solidFill>
            </a:endParaRPr>
          </a:p>
        </p:txBody>
      </p:sp>
    </p:spTree>
  </p:cSld>
  <p:clrMapOvr>
    <a:masterClrMapping/>
  </p:clrMapOvr>
  <p:transition xmlns:p14="http://schemas.microsoft.com/office/powerpoint/2010/main" spd="med">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6">
                                            <p:txEl>
                                              <p:pRg st="2" end="2"/>
                                            </p:txEl>
                                          </p:spTgt>
                                        </p:tgtEl>
                                        <p:attrNameLst>
                                          <p:attrName>style.visibility</p:attrName>
                                        </p:attrNameLst>
                                      </p:cBhvr>
                                      <p:to>
                                        <p:strVal val="visible"/>
                                      </p:to>
                                    </p:set>
                                    <p:anim calcmode="lin" valueType="num">
                                      <p:cBhvr additive="base">
                                        <p:cTn id="7" dur="500" fill="hold"/>
                                        <p:tgtEl>
                                          <p:spTgt spid="16">
                                            <p:txEl>
                                              <p:pRg st="2" end="2"/>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6">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5">
                                            <p:txEl>
                                              <p:pRg st="1" end="1"/>
                                            </p:txEl>
                                          </p:spTgt>
                                        </p:tgtEl>
                                        <p:attrNameLst>
                                          <p:attrName>style.visibility</p:attrName>
                                        </p:attrNameLst>
                                      </p:cBhvr>
                                      <p:to>
                                        <p:strVal val="visible"/>
                                      </p:to>
                                    </p:set>
                                    <p:anim calcmode="lin" valueType="num">
                                      <p:cBhvr additive="base">
                                        <p:cTn id="13" dur="500" fill="hold"/>
                                        <p:tgtEl>
                                          <p:spTgt spid="1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5">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txBox="1">
            <a:spLocks noChangeArrowheads="1"/>
          </p:cNvSpPr>
          <p:nvPr/>
        </p:nvSpPr>
        <p:spPr>
          <a:xfrm>
            <a:off x="2061171" y="0"/>
            <a:ext cx="7200800" cy="706437"/>
          </a:xfrm>
          <a:prstGeom prst="rect">
            <a:avLst/>
          </a:prstGeom>
        </p:spPr>
        <p:txBody>
          <a:bodyPr vert="horz" anchor="ctr">
            <a:noAutofit/>
          </a:bodyPr>
          <a:lstStyle/>
          <a:p>
            <a:pPr marL="0" marR="0" lvl="0" indent="0" algn="ctr" defTabSz="914400" rtl="0" eaLnBrk="1" fontAlgn="auto" latinLnBrk="0" hangingPunct="1">
              <a:lnSpc>
                <a:spcPct val="100000"/>
              </a:lnSpc>
              <a:spcBef>
                <a:spcPct val="0"/>
              </a:spcBef>
              <a:spcAft>
                <a:spcPts val="0"/>
              </a:spcAft>
              <a:buClrTx/>
              <a:buSzTx/>
              <a:tabLst/>
              <a:defRPr/>
            </a:pPr>
            <a:r>
              <a:rPr lang="fr-CA" sz="2400" b="1" cap="all" dirty="0" smtClean="0">
                <a:solidFill>
                  <a:srgbClr val="FF0000"/>
                </a:solidFill>
                <a:effectLst>
                  <a:reflection blurRad="12700" stA="48000" endA="300" endPos="55000" dir="5400000" sy="-90000" algn="bl" rotWithShape="0"/>
                </a:effectLst>
                <a:latin typeface="Microsoft YaHei" pitchFamily="34" charset="-122"/>
                <a:ea typeface="Microsoft YaHei" pitchFamily="34" charset="-122"/>
                <a:cs typeface="+mj-cs"/>
              </a:rPr>
              <a:t>LES inconvénients du COMPTEUR LINKY</a:t>
            </a:r>
            <a:endParaRPr kumimoji="0" lang="en-US" sz="2400" b="1" i="0" u="none" strike="noStrike" kern="1200" cap="all" spc="0" normalizeH="0" baseline="0" noProof="0" dirty="0" smtClean="0">
              <a:ln>
                <a:noFill/>
              </a:ln>
              <a:solidFill>
                <a:srgbClr val="FF0000"/>
              </a:solidFill>
              <a:effectLst>
                <a:reflection blurRad="12700" stA="48000" endA="300" endPos="55000" dir="5400000" sy="-90000" algn="bl" rotWithShape="0"/>
              </a:effectLst>
              <a:uLnTx/>
              <a:uFillTx/>
              <a:latin typeface="Microsoft YaHei" pitchFamily="34" charset="-122"/>
              <a:ea typeface="Microsoft YaHei" pitchFamily="34" charset="-122"/>
              <a:cs typeface="+mj-cs"/>
            </a:endParaRPr>
          </a:p>
        </p:txBody>
      </p:sp>
      <p:pic>
        <p:nvPicPr>
          <p:cNvPr id="5" name="Picture 2" descr="C:\Users\PATRICK\Documents\Mes numérisations\2016-03 (mars)\cables-blindes-linky.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829923" y="980728"/>
            <a:ext cx="3240360" cy="4494974"/>
          </a:xfrm>
          <a:prstGeom prst="rect">
            <a:avLst/>
          </a:prstGeom>
          <a:noFill/>
        </p:spPr>
      </p:pic>
      <p:sp>
        <p:nvSpPr>
          <p:cNvPr id="7" name="Rectangle 4"/>
          <p:cNvSpPr txBox="1">
            <a:spLocks noChangeArrowheads="1"/>
          </p:cNvSpPr>
          <p:nvPr/>
        </p:nvSpPr>
        <p:spPr>
          <a:xfrm>
            <a:off x="476995" y="1052736"/>
            <a:ext cx="5669382" cy="706437"/>
          </a:xfrm>
          <a:prstGeom prst="rect">
            <a:avLst/>
          </a:prstGeom>
        </p:spPr>
        <p:txBody>
          <a:bodyPr vert="horz" anchor="ctr">
            <a:noAutofit/>
          </a:bodyPr>
          <a:lstStyle/>
          <a:p>
            <a:pPr marL="0" marR="0" lvl="0" indent="0" algn="just" defTabSz="914400" rtl="0" eaLnBrk="1" fontAlgn="auto" latinLnBrk="0" hangingPunct="1">
              <a:lnSpc>
                <a:spcPct val="100000"/>
              </a:lnSpc>
              <a:spcBef>
                <a:spcPct val="0"/>
              </a:spcBef>
              <a:spcAft>
                <a:spcPts val="0"/>
              </a:spcAft>
              <a:buClrTx/>
              <a:buSzTx/>
              <a:buFont typeface="Wingdings" pitchFamily="2" charset="2"/>
              <a:buChar char="q"/>
              <a:tabLst/>
              <a:defRPr/>
            </a:pPr>
            <a:r>
              <a:rPr lang="fr-CA" sz="2400" b="1" dirty="0" smtClean="0">
                <a:solidFill>
                  <a:srgbClr val="0070C0"/>
                </a:solidFill>
              </a:rPr>
              <a:t>Grandes diversités TARIFAIRES</a:t>
            </a:r>
            <a:endParaRPr lang="en-US" sz="2400" b="1" dirty="0" smtClean="0">
              <a:solidFill>
                <a:srgbClr val="0070C0"/>
              </a:solidFill>
            </a:endParaRPr>
          </a:p>
        </p:txBody>
      </p:sp>
      <p:sp>
        <p:nvSpPr>
          <p:cNvPr id="12" name="Rectangle 4"/>
          <p:cNvSpPr txBox="1">
            <a:spLocks noChangeArrowheads="1"/>
          </p:cNvSpPr>
          <p:nvPr/>
        </p:nvSpPr>
        <p:spPr>
          <a:xfrm>
            <a:off x="476994" y="3442643"/>
            <a:ext cx="7106691" cy="706437"/>
          </a:xfrm>
          <a:prstGeom prst="rect">
            <a:avLst/>
          </a:prstGeom>
        </p:spPr>
        <p:txBody>
          <a:bodyPr vert="horz" anchor="ctr">
            <a:noAutofit/>
          </a:bodyPr>
          <a:lstStyle/>
          <a:p>
            <a:pPr algn="just">
              <a:spcBef>
                <a:spcPct val="0"/>
              </a:spcBef>
              <a:buFont typeface="Wingdings" pitchFamily="2" charset="2"/>
              <a:buChar char="q"/>
              <a:defRPr/>
            </a:pPr>
            <a:r>
              <a:rPr lang="fr-CA" sz="2400" b="1" dirty="0" smtClean="0">
                <a:solidFill>
                  <a:srgbClr val="0070C0"/>
                </a:solidFill>
              </a:rPr>
              <a:t>AUCUN BLINDAGE de câbles n’est prévu</a:t>
            </a:r>
            <a:endParaRPr lang="en-US" sz="2400" b="1" dirty="0" smtClean="0">
              <a:solidFill>
                <a:srgbClr val="0070C0"/>
              </a:solidFill>
            </a:endParaRPr>
          </a:p>
        </p:txBody>
      </p:sp>
      <p:sp>
        <p:nvSpPr>
          <p:cNvPr id="13" name="Rectangle 4"/>
          <p:cNvSpPr txBox="1">
            <a:spLocks noChangeArrowheads="1"/>
          </p:cNvSpPr>
          <p:nvPr/>
        </p:nvSpPr>
        <p:spPr>
          <a:xfrm>
            <a:off x="476995" y="4738787"/>
            <a:ext cx="8064896" cy="706437"/>
          </a:xfrm>
          <a:prstGeom prst="rect">
            <a:avLst/>
          </a:prstGeom>
        </p:spPr>
        <p:txBody>
          <a:bodyPr vert="horz" anchor="ctr">
            <a:noAutofit/>
          </a:bodyPr>
          <a:lstStyle/>
          <a:p>
            <a:pPr algn="just">
              <a:spcBef>
                <a:spcPct val="0"/>
              </a:spcBef>
              <a:buFont typeface="Wingdings" pitchFamily="2" charset="2"/>
              <a:buChar char="q"/>
              <a:defRPr/>
            </a:pPr>
            <a:r>
              <a:rPr lang="fr-CA" sz="2400" b="1" dirty="0" smtClean="0">
                <a:solidFill>
                  <a:srgbClr val="0070C0"/>
                </a:solidFill>
              </a:rPr>
              <a:t>Champ électrique rayonné &gt; 0,6 V/M </a:t>
            </a:r>
          </a:p>
          <a:p>
            <a:pPr algn="just">
              <a:spcBef>
                <a:spcPct val="0"/>
              </a:spcBef>
              <a:defRPr/>
            </a:pPr>
            <a:r>
              <a:rPr lang="fr-CA" sz="2400" b="1" dirty="0" smtClean="0">
                <a:solidFill>
                  <a:srgbClr val="0070C0"/>
                </a:solidFill>
              </a:rPr>
              <a:t>(recommandation résolution 1815 de L’UNION EUROPEENNE)</a:t>
            </a:r>
            <a:endParaRPr lang="en-US" sz="2400" b="1" dirty="0" smtClean="0">
              <a:solidFill>
                <a:srgbClr val="0070C0"/>
              </a:solidFill>
            </a:endParaRPr>
          </a:p>
        </p:txBody>
      </p:sp>
      <p:sp>
        <p:nvSpPr>
          <p:cNvPr id="15" name="Rectangle 4"/>
          <p:cNvSpPr txBox="1">
            <a:spLocks noChangeArrowheads="1"/>
          </p:cNvSpPr>
          <p:nvPr/>
        </p:nvSpPr>
        <p:spPr>
          <a:xfrm>
            <a:off x="44947" y="6034931"/>
            <a:ext cx="12088168" cy="706437"/>
          </a:xfrm>
          <a:prstGeom prst="rect">
            <a:avLst/>
          </a:prstGeom>
        </p:spPr>
        <p:txBody>
          <a:bodyPr vert="horz" anchor="ctr">
            <a:noAutofit/>
          </a:bodyPr>
          <a:lstStyle/>
          <a:p>
            <a:pPr marL="0" marR="0" lvl="0" indent="0" algn="just" defTabSz="914400" rtl="0" eaLnBrk="1" fontAlgn="auto" latinLnBrk="0" hangingPunct="1">
              <a:lnSpc>
                <a:spcPct val="100000"/>
              </a:lnSpc>
              <a:spcBef>
                <a:spcPct val="0"/>
              </a:spcBef>
              <a:spcAft>
                <a:spcPts val="0"/>
              </a:spcAft>
              <a:buClrTx/>
              <a:buSzTx/>
              <a:tabLst/>
              <a:defRPr/>
            </a:pPr>
            <a:r>
              <a:rPr lang="fr-CA" sz="2000" b="1" cap="all" dirty="0" smtClean="0">
                <a:solidFill>
                  <a:srgbClr val="FF0000"/>
                </a:solidFill>
                <a:effectLst>
                  <a:reflection blurRad="12700" stA="48000" endA="300" endPos="55000" dir="5400000" sy="-90000" algn="bl" rotWithShape="0"/>
                </a:effectLst>
                <a:latin typeface="Microsoft YaHei" pitchFamily="34" charset="-122"/>
                <a:ea typeface="Microsoft YaHei" pitchFamily="34" charset="-122"/>
                <a:cs typeface="+mj-cs"/>
              </a:rPr>
              <a:t>L’installation électrique intérieure de la maison est un réseau d’antennes !!</a:t>
            </a:r>
            <a:endParaRPr kumimoji="0" lang="en-US" sz="2000" b="1" i="0" u="none" strike="noStrike" kern="1200" cap="all" spc="0" normalizeH="0" baseline="0" noProof="0" dirty="0" smtClean="0">
              <a:ln>
                <a:noFill/>
              </a:ln>
              <a:solidFill>
                <a:srgbClr val="FF0000"/>
              </a:solidFill>
              <a:effectLst>
                <a:reflection blurRad="12700" stA="48000" endA="300" endPos="55000" dir="5400000" sy="-90000" algn="bl" rotWithShape="0"/>
              </a:effectLst>
              <a:uLnTx/>
              <a:uFillTx/>
              <a:latin typeface="Microsoft YaHei" pitchFamily="34" charset="-122"/>
              <a:ea typeface="Microsoft YaHei" pitchFamily="34" charset="-122"/>
              <a:cs typeface="+mj-cs"/>
            </a:endParaRPr>
          </a:p>
        </p:txBody>
      </p:sp>
      <p:sp>
        <p:nvSpPr>
          <p:cNvPr id="8" name="Rectangle 4"/>
          <p:cNvSpPr txBox="1">
            <a:spLocks noChangeArrowheads="1"/>
          </p:cNvSpPr>
          <p:nvPr/>
        </p:nvSpPr>
        <p:spPr>
          <a:xfrm>
            <a:off x="476994" y="2218507"/>
            <a:ext cx="6787289" cy="706437"/>
          </a:xfrm>
          <a:prstGeom prst="rect">
            <a:avLst/>
          </a:prstGeom>
        </p:spPr>
        <p:txBody>
          <a:bodyPr vert="horz" anchor="ctr">
            <a:noAutofit/>
          </a:bodyPr>
          <a:lstStyle/>
          <a:p>
            <a:pPr marL="0" marR="0" lvl="0" indent="0" algn="just" defTabSz="914400" rtl="0" eaLnBrk="1" fontAlgn="auto" latinLnBrk="0" hangingPunct="1">
              <a:lnSpc>
                <a:spcPct val="100000"/>
              </a:lnSpc>
              <a:spcBef>
                <a:spcPct val="0"/>
              </a:spcBef>
              <a:spcAft>
                <a:spcPts val="0"/>
              </a:spcAft>
              <a:buClrTx/>
              <a:buSzTx/>
              <a:buFont typeface="Wingdings" pitchFamily="2" charset="2"/>
              <a:buChar char="q"/>
              <a:tabLst/>
              <a:defRPr/>
            </a:pPr>
            <a:r>
              <a:rPr lang="fr-CA" sz="2400" b="1" dirty="0" smtClean="0">
                <a:solidFill>
                  <a:srgbClr val="0070C0"/>
                </a:solidFill>
              </a:rPr>
              <a:t>Suivi  en temps réel de la consommation</a:t>
            </a:r>
            <a:endParaRPr lang="en-US" sz="2400" b="1" dirty="0" smtClean="0">
              <a:solidFill>
                <a:srgbClr val="0070C0"/>
              </a:solidFill>
            </a:endParaRPr>
          </a:p>
        </p:txBody>
      </p:sp>
    </p:spTree>
  </p:cSld>
  <p:clrMapOvr>
    <a:masterClrMapping/>
  </p:clrMapOvr>
  <p:transition xmlns:p14="http://schemas.microsoft.com/office/powerpoint/2010/main" spd="med">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4"/>
          <p:cNvSpPr txBox="1">
            <a:spLocks noChangeArrowheads="1"/>
          </p:cNvSpPr>
          <p:nvPr/>
        </p:nvSpPr>
        <p:spPr>
          <a:xfrm>
            <a:off x="1413099" y="-3634"/>
            <a:ext cx="10126067" cy="706437"/>
          </a:xfrm>
          <a:prstGeom prst="rect">
            <a:avLst/>
          </a:prstGeom>
        </p:spPr>
        <p:txBody>
          <a:bodyPr vert="horz" anchor="ctr">
            <a:noAutofit/>
          </a:bodyPr>
          <a:lstStyle/>
          <a:p>
            <a:pPr marL="0" marR="0" lvl="0" indent="0" algn="ctr" defTabSz="914400" rtl="0" eaLnBrk="1" fontAlgn="auto" latinLnBrk="0" hangingPunct="1">
              <a:lnSpc>
                <a:spcPct val="100000"/>
              </a:lnSpc>
              <a:spcBef>
                <a:spcPct val="0"/>
              </a:spcBef>
              <a:spcAft>
                <a:spcPts val="0"/>
              </a:spcAft>
              <a:buClrTx/>
              <a:buSzTx/>
              <a:tabLst/>
              <a:defRPr/>
            </a:pPr>
            <a:r>
              <a:rPr lang="fr-CA" sz="24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QUE DISENT LES </a:t>
            </a:r>
            <a:r>
              <a:rPr lang="fr-CA" sz="2400" b="1" cap="all" dirty="0" err="1"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DIFFERENTeS</a:t>
            </a:r>
            <a:r>
              <a:rPr lang="fr-CA" sz="24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 ORGANISATIONS </a:t>
            </a:r>
            <a:endParaRPr kumimoji="0" lang="en-US" sz="24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endParaRPr>
          </a:p>
        </p:txBody>
      </p:sp>
      <p:sp>
        <p:nvSpPr>
          <p:cNvPr id="16" name="Rectangle 4"/>
          <p:cNvSpPr>
            <a:spLocks noChangeArrowheads="1"/>
          </p:cNvSpPr>
          <p:nvPr/>
        </p:nvSpPr>
        <p:spPr bwMode="auto">
          <a:xfrm>
            <a:off x="332979" y="4293095"/>
            <a:ext cx="11665296" cy="432049"/>
          </a:xfrm>
          <a:prstGeom prst="rect">
            <a:avLst/>
          </a:prstGeom>
          <a:noFill/>
          <a:ln w="9525">
            <a:noFill/>
            <a:miter lim="800000"/>
            <a:headEnd/>
            <a:tailEnd/>
          </a:ln>
        </p:spPr>
        <p:txBody>
          <a:bodyPr anchor="ctr"/>
          <a:lstStyle/>
          <a:p>
            <a:pPr algn="just" eaLnBrk="0" hangingPunct="0"/>
            <a:r>
              <a:rPr lang="fr-FR" b="1" dirty="0" smtClean="0">
                <a:solidFill>
                  <a:srgbClr val="6666FF"/>
                </a:solidFill>
              </a:rPr>
              <a:t> </a:t>
            </a:r>
          </a:p>
          <a:p>
            <a:pPr algn="just" eaLnBrk="0" hangingPunct="0">
              <a:buFont typeface="Wingdings" pitchFamily="2" charset="2"/>
              <a:buChar char="q"/>
            </a:pPr>
            <a:r>
              <a:rPr lang="fr-FR" sz="2400" b="1" dirty="0" smtClean="0">
                <a:solidFill>
                  <a:srgbClr val="FF0000"/>
                </a:solidFill>
              </a:rPr>
              <a:t>Recommandations du Comité d’Experts Spécialisés (CES) </a:t>
            </a:r>
          </a:p>
          <a:p>
            <a:pPr algn="just" eaLnBrk="0" hangingPunct="0"/>
            <a:r>
              <a:rPr lang="fr-FR" sz="2000" b="1" dirty="0" smtClean="0">
                <a:solidFill>
                  <a:srgbClr val="0070C0"/>
                </a:solidFill>
              </a:rPr>
              <a:t>Adapter les valeurs limites  d’exposition réglementaires pour prise en compte des spécificités des enfants relatives à leur expositions aux radiofréquences.</a:t>
            </a:r>
          </a:p>
          <a:p>
            <a:pPr algn="just" eaLnBrk="0" hangingPunct="0"/>
            <a:endParaRPr lang="fr-FR" b="1" dirty="0" smtClean="0">
              <a:solidFill>
                <a:srgbClr val="FF0000"/>
              </a:solidFill>
            </a:endParaRPr>
          </a:p>
          <a:p>
            <a:pPr algn="just" eaLnBrk="0" hangingPunct="0">
              <a:buFont typeface="Wingdings" pitchFamily="2" charset="2"/>
              <a:buChar char="q"/>
            </a:pPr>
            <a:r>
              <a:rPr lang="fr-FR" sz="2400" b="1" dirty="0" smtClean="0">
                <a:solidFill>
                  <a:srgbClr val="FF0000"/>
                </a:solidFill>
              </a:rPr>
              <a:t>Conclusions et recommandations du Groupe de Travail </a:t>
            </a:r>
            <a:r>
              <a:rPr lang="fr-FR" b="1" dirty="0" smtClean="0">
                <a:solidFill>
                  <a:srgbClr val="FF0000"/>
                </a:solidFill>
              </a:rPr>
              <a:t>(rapport 12/2016)</a:t>
            </a:r>
          </a:p>
          <a:p>
            <a:pPr algn="just" eaLnBrk="0" hangingPunct="0"/>
            <a:endParaRPr lang="fr-FR" sz="1600" b="1" dirty="0" smtClean="0">
              <a:solidFill>
                <a:srgbClr val="0070C0"/>
              </a:solidFill>
            </a:endParaRPr>
          </a:p>
          <a:p>
            <a:pPr lvl="0" algn="just"/>
            <a:r>
              <a:rPr lang="fr-FR" sz="2000" b="1" dirty="0" smtClean="0">
                <a:solidFill>
                  <a:srgbClr val="0070C0"/>
                </a:solidFill>
              </a:rPr>
              <a:t>S’agissant des effets sanitaires…….compte tenu des faibles niveaux d’exposition….aucun effet sanitaire à court terme n’est attendu.</a:t>
            </a:r>
          </a:p>
          <a:p>
            <a:pPr algn="just"/>
            <a:endParaRPr lang="fr-FR" b="1" dirty="0" smtClean="0">
              <a:solidFill>
                <a:srgbClr val="0070C0"/>
              </a:solidFill>
            </a:endParaRPr>
          </a:p>
          <a:p>
            <a:pPr algn="just"/>
            <a:r>
              <a:rPr lang="fr-FR" sz="2000" b="1" dirty="0" smtClean="0">
                <a:solidFill>
                  <a:srgbClr val="0070C0"/>
                </a:solidFill>
              </a:rPr>
              <a:t>Actuellement, il n’existe pratiquement aucune littérature scientifique traitant des effets sanitaires de l’exposition à long terme aux compteurs communicants.</a:t>
            </a:r>
          </a:p>
          <a:p>
            <a:pPr algn="just"/>
            <a:endParaRPr lang="fr-FR" b="1" dirty="0" smtClean="0">
              <a:solidFill>
                <a:srgbClr val="0070C0"/>
              </a:solidFill>
            </a:endParaRPr>
          </a:p>
          <a:p>
            <a:pPr algn="just"/>
            <a:r>
              <a:rPr lang="fr-FR" sz="2000" b="1" dirty="0" smtClean="0">
                <a:solidFill>
                  <a:srgbClr val="0070C0"/>
                </a:solidFill>
              </a:rPr>
              <a:t>Cependant, même si l’exposition d’un seul objet…………… du fait de leur multiplication prévisible, il parait important de continuer à quantifier l’exposition due à toutes les sources, dans un contexte de maîtrise de l’environnement électromagnétique,</a:t>
            </a:r>
          </a:p>
          <a:p>
            <a:pPr algn="just"/>
            <a:r>
              <a:rPr lang="fr-FR" sz="2000" b="1" dirty="0" smtClean="0">
                <a:solidFill>
                  <a:srgbClr val="0070C0"/>
                </a:solidFill>
              </a:rPr>
              <a:t> </a:t>
            </a:r>
          </a:p>
          <a:p>
            <a:pPr lvl="0" algn="just"/>
            <a:r>
              <a:rPr lang="fr-FR" sz="2000" b="1" dirty="0" smtClean="0">
                <a:solidFill>
                  <a:srgbClr val="FF0000"/>
                </a:solidFill>
              </a:rPr>
              <a:t>Il parait… nécessaire de poursuivre de réaliser des études sur les effets biologiques. Sanitaires potentiels…….dans la bande des 50-100 KHz (*) utilisées en France.</a:t>
            </a:r>
          </a:p>
          <a:p>
            <a:pPr algn="just" eaLnBrk="0" hangingPunct="0"/>
            <a:endParaRPr lang="fr-FR" sz="2400" b="1" dirty="0" smtClean="0">
              <a:solidFill>
                <a:srgbClr val="FF0000"/>
              </a:solidFill>
            </a:endParaRPr>
          </a:p>
          <a:p>
            <a:pPr algn="just" eaLnBrk="0" hangingPunct="0"/>
            <a:endParaRPr lang="fr-FR" sz="2400" b="1" dirty="0" smtClean="0">
              <a:solidFill>
                <a:srgbClr val="FF0000"/>
              </a:solidFill>
            </a:endParaRPr>
          </a:p>
          <a:p>
            <a:pPr algn="just" eaLnBrk="0" hangingPunct="0"/>
            <a:endParaRPr lang="fr-FR" sz="2400" b="1" dirty="0" smtClean="0">
              <a:solidFill>
                <a:srgbClr val="0070C0"/>
              </a:solidFill>
            </a:endParaRPr>
          </a:p>
          <a:p>
            <a:pPr algn="just" eaLnBrk="0" hangingPunct="0"/>
            <a:r>
              <a:rPr lang="fr-FR" sz="2400" b="1" dirty="0" smtClean="0">
                <a:solidFill>
                  <a:srgbClr val="0070C0"/>
                </a:solidFill>
              </a:rPr>
              <a:t>	</a:t>
            </a:r>
            <a:endParaRPr lang="fr-FR" sz="2400" b="1" dirty="0" smtClean="0">
              <a:solidFill>
                <a:srgbClr val="FF0000"/>
              </a:solidFill>
            </a:endParaRPr>
          </a:p>
        </p:txBody>
      </p:sp>
      <p:sp>
        <p:nvSpPr>
          <p:cNvPr id="8" name="Rectangle 4"/>
          <p:cNvSpPr>
            <a:spLocks noChangeArrowheads="1"/>
          </p:cNvSpPr>
          <p:nvPr/>
        </p:nvSpPr>
        <p:spPr bwMode="auto">
          <a:xfrm>
            <a:off x="2997275" y="620688"/>
            <a:ext cx="6840760" cy="432049"/>
          </a:xfrm>
          <a:prstGeom prst="rect">
            <a:avLst/>
          </a:prstGeom>
          <a:noFill/>
          <a:ln w="9525">
            <a:noFill/>
            <a:miter lim="800000"/>
            <a:headEnd/>
            <a:tailEnd/>
          </a:ln>
        </p:spPr>
        <p:txBody>
          <a:bodyPr anchor="ctr"/>
          <a:lstStyle/>
          <a:p>
            <a:pPr algn="just" eaLnBrk="0" hangingPunct="0"/>
            <a:r>
              <a:rPr lang="fr-FR" b="1" dirty="0" smtClean="0">
                <a:solidFill>
                  <a:srgbClr val="FF0000"/>
                </a:solidFill>
              </a:rPr>
              <a:t> </a:t>
            </a:r>
          </a:p>
          <a:p>
            <a:pPr algn="just" eaLnBrk="0" hangingPunct="0"/>
            <a:r>
              <a:rPr lang="fr-FR" sz="2400" b="1" dirty="0" smtClean="0">
                <a:solidFill>
                  <a:srgbClr val="FF0000"/>
                </a:solidFill>
              </a:rPr>
              <a:t>ANSES (Agence Nationale de Sécurité Sanitaire)</a:t>
            </a:r>
          </a:p>
          <a:p>
            <a:pPr algn="just" eaLnBrk="0" hangingPunct="0"/>
            <a:r>
              <a:rPr lang="fr-FR" sz="2400" b="1" dirty="0" smtClean="0">
                <a:solidFill>
                  <a:srgbClr val="FF0000"/>
                </a:solidFill>
              </a:rPr>
              <a:t>	</a:t>
            </a:r>
          </a:p>
        </p:txBody>
      </p:sp>
    </p:spTree>
  </p:cSld>
  <p:clrMapOvr>
    <a:masterClrMapping/>
  </p:clrMapOvr>
  <p:transition xmlns:p14="http://schemas.microsoft.com/office/powerpoint/2010/main" spd="med">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6">
                                            <p:txEl>
                                              <p:pRg st="2" end="2"/>
                                            </p:txEl>
                                          </p:spTgt>
                                        </p:tgtEl>
                                        <p:attrNameLst>
                                          <p:attrName>style.visibility</p:attrName>
                                        </p:attrNameLst>
                                      </p:cBhvr>
                                      <p:to>
                                        <p:strVal val="visible"/>
                                      </p:to>
                                    </p:set>
                                    <p:anim calcmode="lin" valueType="num">
                                      <p:cBhvr additive="base">
                                        <p:cTn id="7" dur="500" fill="hold"/>
                                        <p:tgtEl>
                                          <p:spTgt spid="16">
                                            <p:txEl>
                                              <p:pRg st="2" end="2"/>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6">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6">
                                            <p:txEl>
                                              <p:pRg st="6" end="6"/>
                                            </p:txEl>
                                          </p:spTgt>
                                        </p:tgtEl>
                                        <p:attrNameLst>
                                          <p:attrName>style.visibility</p:attrName>
                                        </p:attrNameLst>
                                      </p:cBhvr>
                                      <p:to>
                                        <p:strVal val="visible"/>
                                      </p:to>
                                    </p:set>
                                    <p:anim calcmode="lin" valueType="num">
                                      <p:cBhvr additive="base">
                                        <p:cTn id="13" dur="500" fill="hold"/>
                                        <p:tgtEl>
                                          <p:spTgt spid="16">
                                            <p:txEl>
                                              <p:pRg st="6" end="6"/>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6">
                                            <p:txEl>
                                              <p:pRg st="6" end="6"/>
                                            </p:txEl>
                                          </p:spTgt>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16">
                                            <p:txEl>
                                              <p:pRg st="8" end="8"/>
                                            </p:txEl>
                                          </p:spTgt>
                                        </p:tgtEl>
                                        <p:attrNameLst>
                                          <p:attrName>style.visibility</p:attrName>
                                        </p:attrNameLst>
                                      </p:cBhvr>
                                      <p:to>
                                        <p:strVal val="visible"/>
                                      </p:to>
                                    </p:set>
                                    <p:anim calcmode="lin" valueType="num">
                                      <p:cBhvr additive="base">
                                        <p:cTn id="17" dur="500" fill="hold"/>
                                        <p:tgtEl>
                                          <p:spTgt spid="16">
                                            <p:txEl>
                                              <p:pRg st="8" end="8"/>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16">
                                            <p:txEl>
                                              <p:pRg st="8" end="8"/>
                                            </p:txEl>
                                          </p:spTgt>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16">
                                            <p:txEl>
                                              <p:pRg st="10" end="10"/>
                                            </p:txEl>
                                          </p:spTgt>
                                        </p:tgtEl>
                                        <p:attrNameLst>
                                          <p:attrName>style.visibility</p:attrName>
                                        </p:attrNameLst>
                                      </p:cBhvr>
                                      <p:to>
                                        <p:strVal val="visible"/>
                                      </p:to>
                                    </p:set>
                                    <p:anim calcmode="lin" valueType="num">
                                      <p:cBhvr additive="base">
                                        <p:cTn id="21" dur="500" fill="hold"/>
                                        <p:tgtEl>
                                          <p:spTgt spid="16">
                                            <p:txEl>
                                              <p:pRg st="10" end="10"/>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16">
                                            <p:txEl>
                                              <p:pRg st="10" end="1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txBox="1">
            <a:spLocks noChangeArrowheads="1"/>
          </p:cNvSpPr>
          <p:nvPr/>
        </p:nvSpPr>
        <p:spPr>
          <a:xfrm>
            <a:off x="1678856" y="-27384"/>
            <a:ext cx="7965773" cy="706437"/>
          </a:xfrm>
          <a:prstGeom prst="rect">
            <a:avLst/>
          </a:prstGeom>
        </p:spPr>
        <p:txBody>
          <a:bodyPr vert="horz"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CA" sz="24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rPr>
              <a:t>L’impact sur la sante</a:t>
            </a:r>
            <a:endParaRPr kumimoji="0" lang="en-US" sz="24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endParaRPr>
          </a:p>
        </p:txBody>
      </p:sp>
      <p:sp>
        <p:nvSpPr>
          <p:cNvPr id="3" name="Rectangle 4"/>
          <p:cNvSpPr>
            <a:spLocks noChangeArrowheads="1"/>
          </p:cNvSpPr>
          <p:nvPr/>
        </p:nvSpPr>
        <p:spPr bwMode="auto">
          <a:xfrm>
            <a:off x="188964" y="6381328"/>
            <a:ext cx="4032448" cy="432048"/>
          </a:xfrm>
          <a:prstGeom prst="rect">
            <a:avLst/>
          </a:prstGeom>
          <a:noFill/>
          <a:ln w="15875">
            <a:solidFill>
              <a:srgbClr val="0066FF"/>
            </a:solidFill>
            <a:miter lim="800000"/>
            <a:headEnd/>
            <a:tailEnd/>
          </a:ln>
        </p:spPr>
        <p:txBody>
          <a:bodyPr anchor="ctr"/>
          <a:lstStyle/>
          <a:p>
            <a:pPr eaLnBrk="0" hangingPunct="0"/>
            <a:r>
              <a:rPr lang="fr-FR" sz="1400" b="1" i="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Nota : source </a:t>
            </a:r>
            <a:r>
              <a:rPr lang="fr-FR" sz="1400" b="1" i="1" cap="all" dirty="0" err="1"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next</a:t>
            </a:r>
            <a:r>
              <a:rPr lang="fr-FR" sz="1400" b="1" i="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-up organisation</a:t>
            </a:r>
            <a:endParaRPr lang="fr-FR" sz="2000" b="1" i="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endParaRPr>
          </a:p>
        </p:txBody>
      </p:sp>
      <p:pic>
        <p:nvPicPr>
          <p:cNvPr id="4" name="Picture 2"/>
          <p:cNvPicPr>
            <a:picLocks noChangeAspect="1" noChangeArrowheads="1"/>
          </p:cNvPicPr>
          <p:nvPr/>
        </p:nvPicPr>
        <p:blipFill>
          <a:blip r:embed="rId2" cstate="screen"/>
          <a:srcRect/>
          <a:stretch>
            <a:fillRect/>
          </a:stretch>
        </p:blipFill>
        <p:spPr bwMode="auto">
          <a:xfrm>
            <a:off x="187781" y="1124744"/>
            <a:ext cx="11594470" cy="5210609"/>
          </a:xfrm>
          <a:prstGeom prst="rect">
            <a:avLst/>
          </a:prstGeom>
          <a:noFill/>
          <a:ln w="9525">
            <a:noFill/>
            <a:miter lim="800000"/>
            <a:headEnd/>
            <a:tailEnd/>
          </a:ln>
        </p:spPr>
      </p:pic>
      <p:cxnSp>
        <p:nvCxnSpPr>
          <p:cNvPr id="5" name="Connecteur droit 4"/>
          <p:cNvCxnSpPr/>
          <p:nvPr/>
        </p:nvCxnSpPr>
        <p:spPr>
          <a:xfrm>
            <a:off x="719124" y="2924944"/>
            <a:ext cx="10748995" cy="0"/>
          </a:xfrm>
          <a:prstGeom prst="line">
            <a:avLst/>
          </a:prstGeom>
          <a:ln w="22225">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6" name="Connecteur droit 5"/>
          <p:cNvCxnSpPr/>
          <p:nvPr/>
        </p:nvCxnSpPr>
        <p:spPr>
          <a:xfrm>
            <a:off x="719124" y="4653136"/>
            <a:ext cx="10748995" cy="0"/>
          </a:xfrm>
          <a:prstGeom prst="line">
            <a:avLst/>
          </a:prstGeom>
          <a:ln w="22225">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7" name="ZoneTexte 6"/>
          <p:cNvSpPr txBox="1"/>
          <p:nvPr/>
        </p:nvSpPr>
        <p:spPr>
          <a:xfrm>
            <a:off x="10097903" y="2737495"/>
            <a:ext cx="1468324" cy="338554"/>
          </a:xfrm>
          <a:prstGeom prst="rect">
            <a:avLst/>
          </a:prstGeom>
          <a:solidFill>
            <a:srgbClr val="FFFF00"/>
          </a:solidFill>
          <a:ln>
            <a:noFill/>
          </a:ln>
        </p:spPr>
        <p:txBody>
          <a:bodyPr wrap="square" rtlCol="0">
            <a:spAutoFit/>
          </a:bodyPr>
          <a:lstStyle/>
          <a:p>
            <a:r>
              <a:rPr lang="fr-FR" sz="1600" b="1" dirty="0" smtClean="0">
                <a:solidFill>
                  <a:srgbClr val="FF0000"/>
                </a:solidFill>
              </a:rPr>
              <a:t>Seuil 28 V/m</a:t>
            </a:r>
            <a:endParaRPr lang="fr-FR" sz="1600" b="1" dirty="0">
              <a:solidFill>
                <a:srgbClr val="FF0000"/>
              </a:solidFill>
            </a:endParaRPr>
          </a:p>
        </p:txBody>
      </p:sp>
      <p:sp>
        <p:nvSpPr>
          <p:cNvPr id="8" name="ZoneTexte 7"/>
          <p:cNvSpPr txBox="1"/>
          <p:nvPr/>
        </p:nvSpPr>
        <p:spPr>
          <a:xfrm>
            <a:off x="9788644" y="4293096"/>
            <a:ext cx="1489551" cy="338554"/>
          </a:xfrm>
          <a:prstGeom prst="rect">
            <a:avLst/>
          </a:prstGeom>
          <a:solidFill>
            <a:srgbClr val="3366FF"/>
          </a:solidFill>
          <a:ln>
            <a:noFill/>
          </a:ln>
        </p:spPr>
        <p:txBody>
          <a:bodyPr wrap="square" rtlCol="0">
            <a:spAutoFit/>
          </a:bodyPr>
          <a:lstStyle/>
          <a:p>
            <a:r>
              <a:rPr lang="fr-FR" sz="1600" b="1" dirty="0" smtClean="0">
                <a:solidFill>
                  <a:srgbClr val="FF0000"/>
                </a:solidFill>
              </a:rPr>
              <a:t>Seuil 6 V/m</a:t>
            </a:r>
            <a:endParaRPr lang="fr-FR" sz="1600" b="1" dirty="0">
              <a:solidFill>
                <a:srgbClr val="FF0000"/>
              </a:solidFill>
            </a:endParaRPr>
          </a:p>
        </p:txBody>
      </p:sp>
      <p:sp>
        <p:nvSpPr>
          <p:cNvPr id="9" name="ZoneTexte 8"/>
          <p:cNvSpPr txBox="1"/>
          <p:nvPr/>
        </p:nvSpPr>
        <p:spPr>
          <a:xfrm>
            <a:off x="1053059" y="620688"/>
            <a:ext cx="10225136" cy="400110"/>
          </a:xfrm>
          <a:prstGeom prst="rect">
            <a:avLst/>
          </a:prstGeom>
          <a:noFill/>
        </p:spPr>
        <p:txBody>
          <a:bodyPr wrap="square" rtlCol="0">
            <a:spAutoFit/>
          </a:bodyPr>
          <a:lstStyle/>
          <a:p>
            <a:pPr algn="ctr"/>
            <a:r>
              <a:rPr lang="fr-FR" sz="2000" b="1" cap="all" dirty="0" smtClean="0">
                <a:solidFill>
                  <a:srgbClr val="FF0000"/>
                </a:solidFill>
                <a:effectLst>
                  <a:reflection blurRad="12700" stA="48000" endA="300" endPos="55000" dir="5400000" sy="-90000" algn="bl" rotWithShape="0"/>
                </a:effectLst>
                <a:latin typeface="Microsoft YaHei" pitchFamily="34" charset="-122"/>
                <a:ea typeface="Microsoft YaHei" pitchFamily="34" charset="-122"/>
                <a:cs typeface="+mj-cs"/>
              </a:rPr>
              <a:t>DISTANCE DE </a:t>
            </a:r>
            <a:r>
              <a:rPr lang="fr-FR" sz="2000" b="1" cap="all" dirty="0" err="1" smtClean="0">
                <a:solidFill>
                  <a:srgbClr val="FF0000"/>
                </a:solidFill>
                <a:effectLst>
                  <a:reflection blurRad="12700" stA="48000" endA="300" endPos="55000" dir="5400000" sy="-90000" algn="bl" rotWithShape="0"/>
                </a:effectLst>
                <a:latin typeface="Microsoft YaHei" pitchFamily="34" charset="-122"/>
                <a:ea typeface="Microsoft YaHei" pitchFamily="34" charset="-122"/>
                <a:cs typeface="+mj-cs"/>
              </a:rPr>
              <a:t>SECURITé</a:t>
            </a:r>
            <a:r>
              <a:rPr lang="fr-FR" sz="2000" b="1" cap="all" dirty="0" smtClean="0">
                <a:solidFill>
                  <a:srgbClr val="FF0000"/>
                </a:solidFill>
                <a:effectLst>
                  <a:reflection blurRad="12700" stA="48000" endA="300" endPos="55000" dir="5400000" sy="-90000" algn="bl" rotWithShape="0"/>
                </a:effectLst>
                <a:latin typeface="Microsoft YaHei" pitchFamily="34" charset="-122"/>
                <a:ea typeface="Microsoft YaHei" pitchFamily="34" charset="-122"/>
                <a:cs typeface="+mj-cs"/>
              </a:rPr>
              <a:t> dans l’habitation pour limiter l’exposition</a:t>
            </a:r>
          </a:p>
        </p:txBody>
      </p:sp>
      <p:sp>
        <p:nvSpPr>
          <p:cNvPr id="11" name="ZoneTexte 10"/>
          <p:cNvSpPr txBox="1"/>
          <p:nvPr/>
        </p:nvSpPr>
        <p:spPr>
          <a:xfrm>
            <a:off x="9694019" y="4725144"/>
            <a:ext cx="1584176" cy="338554"/>
          </a:xfrm>
          <a:prstGeom prst="rect">
            <a:avLst/>
          </a:prstGeom>
          <a:solidFill>
            <a:srgbClr val="6699FF"/>
          </a:solidFill>
          <a:ln>
            <a:noFill/>
          </a:ln>
        </p:spPr>
        <p:txBody>
          <a:bodyPr wrap="square" rtlCol="0">
            <a:spAutoFit/>
          </a:bodyPr>
          <a:lstStyle/>
          <a:p>
            <a:r>
              <a:rPr lang="fr-FR" sz="1600" b="1" dirty="0" smtClean="0">
                <a:solidFill>
                  <a:srgbClr val="FF0000"/>
                </a:solidFill>
              </a:rPr>
              <a:t>Seuil atypique</a:t>
            </a:r>
            <a:endParaRPr lang="fr-FR" sz="1600" b="1" dirty="0">
              <a:solidFill>
                <a:srgbClr val="FF0000"/>
              </a:solidFill>
            </a:endParaRPr>
          </a:p>
        </p:txBody>
      </p:sp>
      <p:sp>
        <p:nvSpPr>
          <p:cNvPr id="12" name="Rectangle 11"/>
          <p:cNvSpPr/>
          <p:nvPr/>
        </p:nvSpPr>
        <p:spPr>
          <a:xfrm>
            <a:off x="5085507" y="5661248"/>
            <a:ext cx="1008112" cy="216024"/>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3" name="Rectangle 12"/>
          <p:cNvSpPr/>
          <p:nvPr/>
        </p:nvSpPr>
        <p:spPr>
          <a:xfrm>
            <a:off x="2997275" y="5661248"/>
            <a:ext cx="2016224" cy="216024"/>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4" name="Rectangle 13"/>
          <p:cNvSpPr/>
          <p:nvPr/>
        </p:nvSpPr>
        <p:spPr>
          <a:xfrm>
            <a:off x="924809" y="5668070"/>
            <a:ext cx="2016224" cy="216024"/>
          </a:xfrm>
          <a:prstGeom prst="rect">
            <a:avLst/>
          </a:prstGeom>
          <a:solidFill>
            <a:srgbClr val="99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5" name="Rectangle 14"/>
          <p:cNvSpPr/>
          <p:nvPr/>
        </p:nvSpPr>
        <p:spPr>
          <a:xfrm>
            <a:off x="332979" y="5661248"/>
            <a:ext cx="432048" cy="216024"/>
          </a:xfrm>
          <a:prstGeom prst="rect">
            <a:avLst/>
          </a:prstGeom>
          <a:solidFill>
            <a:srgbClr val="33CC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cxnSp>
        <p:nvCxnSpPr>
          <p:cNvPr id="16" name="Connecteur droit 15"/>
          <p:cNvCxnSpPr/>
          <p:nvPr/>
        </p:nvCxnSpPr>
        <p:spPr>
          <a:xfrm>
            <a:off x="621011" y="1556792"/>
            <a:ext cx="10748995" cy="0"/>
          </a:xfrm>
          <a:prstGeom prst="line">
            <a:avLst/>
          </a:prstGeom>
          <a:ln w="22225">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17" name="ZoneTexte 16"/>
          <p:cNvSpPr txBox="1"/>
          <p:nvPr/>
        </p:nvSpPr>
        <p:spPr>
          <a:xfrm>
            <a:off x="10097903" y="1340768"/>
            <a:ext cx="1468324" cy="338554"/>
          </a:xfrm>
          <a:prstGeom prst="rect">
            <a:avLst/>
          </a:prstGeom>
          <a:solidFill>
            <a:srgbClr val="FF0000"/>
          </a:solidFill>
          <a:ln>
            <a:noFill/>
          </a:ln>
        </p:spPr>
        <p:txBody>
          <a:bodyPr wrap="square" rtlCol="0">
            <a:spAutoFit/>
          </a:bodyPr>
          <a:lstStyle/>
          <a:p>
            <a:r>
              <a:rPr lang="fr-FR" sz="1600" b="1" dirty="0" smtClean="0">
                <a:solidFill>
                  <a:schemeClr val="bg1"/>
                </a:solidFill>
              </a:rPr>
              <a:t>Seuil 47 V/m</a:t>
            </a:r>
            <a:endParaRPr lang="fr-FR" sz="1600" b="1" dirty="0">
              <a:solidFill>
                <a:schemeClr val="bg1"/>
              </a:solidFill>
            </a:endParaRPr>
          </a:p>
        </p:txBody>
      </p:sp>
    </p:spTree>
    <p:extLst>
      <p:ext uri="{BB962C8B-B14F-4D97-AF65-F5344CB8AC3E}">
        <p14:creationId xmlns:p14="http://schemas.microsoft.com/office/powerpoint/2010/main" val="3198176989"/>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4"/>
          <p:cNvSpPr txBox="1">
            <a:spLocks noChangeArrowheads="1"/>
          </p:cNvSpPr>
          <p:nvPr/>
        </p:nvSpPr>
        <p:spPr>
          <a:xfrm>
            <a:off x="1413099" y="-3634"/>
            <a:ext cx="10126067" cy="706437"/>
          </a:xfrm>
          <a:prstGeom prst="rect">
            <a:avLst/>
          </a:prstGeom>
        </p:spPr>
        <p:txBody>
          <a:bodyPr vert="horz" anchor="ctr">
            <a:noAutofit/>
          </a:bodyPr>
          <a:lstStyle/>
          <a:p>
            <a:pPr marL="0" marR="0" lvl="0" indent="0" algn="ctr" defTabSz="914400" rtl="0" eaLnBrk="1" fontAlgn="auto" latinLnBrk="0" hangingPunct="1">
              <a:lnSpc>
                <a:spcPct val="100000"/>
              </a:lnSpc>
              <a:spcBef>
                <a:spcPct val="0"/>
              </a:spcBef>
              <a:spcAft>
                <a:spcPts val="0"/>
              </a:spcAft>
              <a:buClrTx/>
              <a:buSzTx/>
              <a:tabLst/>
              <a:defRPr/>
            </a:pPr>
            <a:r>
              <a:rPr lang="fr-CA" sz="24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QUE DISENT LES </a:t>
            </a:r>
            <a:r>
              <a:rPr lang="fr-CA" sz="2400" b="1" cap="all" dirty="0" err="1"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DIFFERENTeS</a:t>
            </a:r>
            <a:r>
              <a:rPr lang="fr-CA" sz="24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 ORGANISATIONS </a:t>
            </a:r>
            <a:endParaRPr kumimoji="0" lang="en-US" sz="24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endParaRPr>
          </a:p>
        </p:txBody>
      </p:sp>
      <p:sp>
        <p:nvSpPr>
          <p:cNvPr id="9" name="Rectangle 4"/>
          <p:cNvSpPr>
            <a:spLocks noChangeArrowheads="1"/>
          </p:cNvSpPr>
          <p:nvPr/>
        </p:nvSpPr>
        <p:spPr bwMode="auto">
          <a:xfrm>
            <a:off x="657523" y="6021288"/>
            <a:ext cx="10908704" cy="432049"/>
          </a:xfrm>
          <a:prstGeom prst="rect">
            <a:avLst/>
          </a:prstGeom>
          <a:noFill/>
          <a:ln w="9525">
            <a:noFill/>
            <a:miter lim="800000"/>
            <a:headEnd/>
            <a:tailEnd/>
          </a:ln>
        </p:spPr>
        <p:txBody>
          <a:bodyPr anchor="ctr"/>
          <a:lstStyle/>
          <a:p>
            <a:pPr algn="just" eaLnBrk="0" hangingPunct="0">
              <a:buFont typeface="Wingdings" pitchFamily="2" charset="2"/>
              <a:buChar char="q"/>
            </a:pPr>
            <a:r>
              <a:rPr lang="fr-FR" b="1" dirty="0" smtClean="0">
                <a:solidFill>
                  <a:srgbClr val="6666FF"/>
                </a:solidFill>
              </a:rPr>
              <a:t> </a:t>
            </a:r>
            <a:r>
              <a:rPr lang="fr-FR" sz="2400" b="1" dirty="0" smtClean="0">
                <a:solidFill>
                  <a:srgbClr val="FF0000"/>
                </a:solidFill>
              </a:rPr>
              <a:t>Les seuils mesurés sont au-delà des préconisations de la Résolution 1815 du conseil de l’Europe  27 mai 2011</a:t>
            </a:r>
          </a:p>
        </p:txBody>
      </p:sp>
      <p:sp>
        <p:nvSpPr>
          <p:cNvPr id="15" name="Rectangle 4"/>
          <p:cNvSpPr>
            <a:spLocks noChangeArrowheads="1"/>
          </p:cNvSpPr>
          <p:nvPr/>
        </p:nvSpPr>
        <p:spPr bwMode="auto">
          <a:xfrm>
            <a:off x="476995" y="1196752"/>
            <a:ext cx="11385699" cy="432049"/>
          </a:xfrm>
          <a:prstGeom prst="rect">
            <a:avLst/>
          </a:prstGeom>
          <a:noFill/>
          <a:ln w="9525">
            <a:noFill/>
            <a:miter lim="800000"/>
            <a:headEnd/>
            <a:tailEnd/>
          </a:ln>
        </p:spPr>
        <p:txBody>
          <a:bodyPr anchor="ctr"/>
          <a:lstStyle/>
          <a:p>
            <a:pPr algn="just" eaLnBrk="0" hangingPunct="0">
              <a:buFont typeface="Wingdings" pitchFamily="2" charset="2"/>
              <a:buChar char="q"/>
            </a:pPr>
            <a:r>
              <a:rPr lang="fr-FR" sz="2400" b="1" dirty="0" smtClean="0">
                <a:solidFill>
                  <a:srgbClr val="0070C0"/>
                </a:solidFill>
              </a:rPr>
              <a:t>Seuil  réglementaire selon le décret 2002-775 du 3 mai 2002</a:t>
            </a:r>
          </a:p>
        </p:txBody>
      </p:sp>
      <p:sp>
        <p:nvSpPr>
          <p:cNvPr id="8" name="Rectangle 4"/>
          <p:cNvSpPr>
            <a:spLocks noChangeArrowheads="1"/>
          </p:cNvSpPr>
          <p:nvPr/>
        </p:nvSpPr>
        <p:spPr bwMode="auto">
          <a:xfrm>
            <a:off x="3069283" y="692695"/>
            <a:ext cx="6480720" cy="432049"/>
          </a:xfrm>
          <a:prstGeom prst="rect">
            <a:avLst/>
          </a:prstGeom>
          <a:noFill/>
          <a:ln w="9525">
            <a:noFill/>
            <a:miter lim="800000"/>
            <a:headEnd/>
            <a:tailEnd/>
          </a:ln>
        </p:spPr>
        <p:txBody>
          <a:bodyPr anchor="ctr"/>
          <a:lstStyle/>
          <a:p>
            <a:pPr algn="just" eaLnBrk="0" hangingPunct="0"/>
            <a:r>
              <a:rPr lang="fr-FR" b="1" dirty="0" smtClean="0">
                <a:solidFill>
                  <a:srgbClr val="FF0000"/>
                </a:solidFill>
              </a:rPr>
              <a:t> </a:t>
            </a:r>
          </a:p>
          <a:p>
            <a:pPr algn="ctr" eaLnBrk="0" hangingPunct="0"/>
            <a:r>
              <a:rPr lang="fr-FR" sz="2400" b="1" dirty="0" smtClean="0">
                <a:solidFill>
                  <a:srgbClr val="FF0000"/>
                </a:solidFill>
              </a:rPr>
              <a:t>ANFR (Agence Nationale des Fréquences) 	</a:t>
            </a:r>
          </a:p>
        </p:txBody>
      </p:sp>
      <p:sp>
        <p:nvSpPr>
          <p:cNvPr id="11" name="Rectangle 10"/>
          <p:cNvSpPr/>
          <p:nvPr/>
        </p:nvSpPr>
        <p:spPr>
          <a:xfrm>
            <a:off x="476995" y="1628800"/>
            <a:ext cx="11521280" cy="584775"/>
          </a:xfrm>
          <a:prstGeom prst="rect">
            <a:avLst/>
          </a:prstGeom>
        </p:spPr>
        <p:txBody>
          <a:bodyPr wrap="square">
            <a:spAutoFit/>
          </a:bodyPr>
          <a:lstStyle/>
          <a:p>
            <a:pPr algn="just" eaLnBrk="0" hangingPunct="0"/>
            <a:r>
              <a:rPr lang="fr-FR" sz="1600" b="1" dirty="0" smtClean="0">
                <a:solidFill>
                  <a:srgbClr val="0070C0"/>
                </a:solidFill>
              </a:rPr>
              <a:t>Recommandation européenne 1999/519/CE du 12 juillet 1999 relative à la limitation de l’exposition du public aux champs électromagnétiques (de 0 Hz à 300 GHz)</a:t>
            </a:r>
            <a:endParaRPr lang="en-US" sz="1600" b="1" dirty="0" smtClean="0">
              <a:solidFill>
                <a:srgbClr val="0070C0"/>
              </a:solidFill>
            </a:endParaRPr>
          </a:p>
        </p:txBody>
      </p:sp>
      <p:sp>
        <p:nvSpPr>
          <p:cNvPr id="12" name="Rectangle 4"/>
          <p:cNvSpPr>
            <a:spLocks noChangeArrowheads="1"/>
          </p:cNvSpPr>
          <p:nvPr/>
        </p:nvSpPr>
        <p:spPr bwMode="auto">
          <a:xfrm>
            <a:off x="5229523" y="2060848"/>
            <a:ext cx="2016224" cy="432049"/>
          </a:xfrm>
          <a:prstGeom prst="rect">
            <a:avLst/>
          </a:prstGeom>
          <a:noFill/>
          <a:ln w="9525">
            <a:noFill/>
            <a:miter lim="800000"/>
            <a:headEnd/>
            <a:tailEnd/>
          </a:ln>
        </p:spPr>
        <p:txBody>
          <a:bodyPr anchor="ctr"/>
          <a:lstStyle/>
          <a:p>
            <a:pPr algn="just" eaLnBrk="0" hangingPunct="0"/>
            <a:r>
              <a:rPr lang="fr-FR" b="1" dirty="0" smtClean="0">
                <a:solidFill>
                  <a:srgbClr val="FF0000"/>
                </a:solidFill>
              </a:rPr>
              <a:t> </a:t>
            </a:r>
          </a:p>
          <a:p>
            <a:pPr algn="ctr" eaLnBrk="0" hangingPunct="0"/>
            <a:r>
              <a:rPr lang="fr-FR" sz="3600" b="1" dirty="0" smtClean="0">
                <a:solidFill>
                  <a:srgbClr val="FF0000"/>
                </a:solidFill>
              </a:rPr>
              <a:t>87 V/M</a:t>
            </a:r>
            <a:r>
              <a:rPr lang="fr-FR" sz="2400" b="1" dirty="0" smtClean="0">
                <a:solidFill>
                  <a:srgbClr val="FF0000"/>
                </a:solidFill>
              </a:rPr>
              <a:t>	</a:t>
            </a:r>
          </a:p>
        </p:txBody>
      </p:sp>
      <p:sp>
        <p:nvSpPr>
          <p:cNvPr id="13" name="Rectangle 4"/>
          <p:cNvSpPr>
            <a:spLocks noChangeArrowheads="1"/>
          </p:cNvSpPr>
          <p:nvPr/>
        </p:nvSpPr>
        <p:spPr bwMode="auto">
          <a:xfrm>
            <a:off x="476995" y="2708920"/>
            <a:ext cx="11385699" cy="432049"/>
          </a:xfrm>
          <a:prstGeom prst="rect">
            <a:avLst/>
          </a:prstGeom>
          <a:noFill/>
          <a:ln w="9525">
            <a:noFill/>
            <a:miter lim="800000"/>
            <a:headEnd/>
            <a:tailEnd/>
          </a:ln>
        </p:spPr>
        <p:txBody>
          <a:bodyPr anchor="ctr"/>
          <a:lstStyle/>
          <a:p>
            <a:pPr algn="just" eaLnBrk="0" hangingPunct="0">
              <a:buFont typeface="Wingdings" pitchFamily="2" charset="2"/>
              <a:buChar char="q"/>
            </a:pPr>
            <a:r>
              <a:rPr lang="fr-FR" sz="2400" b="1" dirty="0" smtClean="0">
                <a:solidFill>
                  <a:srgbClr val="0070C0"/>
                </a:solidFill>
              </a:rPr>
              <a:t>Mesures  ANFR  en laboratoire (volet 2) et dans 4 habitations (Volet 3) </a:t>
            </a:r>
          </a:p>
        </p:txBody>
      </p:sp>
      <p:pic>
        <p:nvPicPr>
          <p:cNvPr id="68610"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285307" y="3212976"/>
            <a:ext cx="4909914" cy="2599935"/>
          </a:xfrm>
          <a:prstGeom prst="rect">
            <a:avLst/>
          </a:prstGeom>
          <a:noFill/>
          <a:ln w="9525">
            <a:noFill/>
            <a:miter lim="800000"/>
            <a:headEnd/>
            <a:tailEnd/>
          </a:ln>
        </p:spPr>
      </p:pic>
      <p:cxnSp>
        <p:nvCxnSpPr>
          <p:cNvPr id="17" name="Connecteur droit 16"/>
          <p:cNvCxnSpPr/>
          <p:nvPr/>
        </p:nvCxnSpPr>
        <p:spPr>
          <a:xfrm>
            <a:off x="2061171" y="4351456"/>
            <a:ext cx="7200800" cy="0"/>
          </a:xfrm>
          <a:prstGeom prst="line">
            <a:avLst/>
          </a:prstGeom>
          <a:ln w="12700">
            <a:solidFill>
              <a:srgbClr val="C00000"/>
            </a:solidFill>
            <a:prstDash val="dashDot"/>
          </a:ln>
        </p:spPr>
        <p:style>
          <a:lnRef idx="1">
            <a:schemeClr val="accent1"/>
          </a:lnRef>
          <a:fillRef idx="0">
            <a:schemeClr val="accent1"/>
          </a:fillRef>
          <a:effectRef idx="0">
            <a:schemeClr val="accent1"/>
          </a:effectRef>
          <a:fontRef idx="minor">
            <a:schemeClr val="tx1"/>
          </a:fontRef>
        </p:style>
      </p:cxnSp>
      <p:sp>
        <p:nvSpPr>
          <p:cNvPr id="18" name="ZoneTexte 17"/>
          <p:cNvSpPr txBox="1"/>
          <p:nvPr/>
        </p:nvSpPr>
        <p:spPr>
          <a:xfrm>
            <a:off x="8685907" y="4221088"/>
            <a:ext cx="1728192" cy="341632"/>
          </a:xfrm>
          <a:prstGeom prst="rect">
            <a:avLst/>
          </a:prstGeom>
          <a:solidFill>
            <a:srgbClr val="33CC33"/>
          </a:solidFill>
        </p:spPr>
        <p:txBody>
          <a:bodyPr wrap="square" rtlCol="0">
            <a:spAutoFit/>
          </a:bodyPr>
          <a:lstStyle/>
          <a:p>
            <a:pPr>
              <a:lnSpc>
                <a:spcPct val="90000"/>
              </a:lnSpc>
            </a:pPr>
            <a:r>
              <a:rPr lang="fr-FR" b="1" dirty="0" smtClean="0">
                <a:solidFill>
                  <a:schemeClr val="bg1"/>
                </a:solidFill>
              </a:rPr>
              <a:t>Seuil 0,6 V/m</a:t>
            </a:r>
            <a:endParaRPr lang="fr-FR" b="1" dirty="0">
              <a:solidFill>
                <a:schemeClr val="bg1"/>
              </a:solidFill>
            </a:endParaRPr>
          </a:p>
        </p:txBody>
      </p:sp>
      <p:cxnSp>
        <p:nvCxnSpPr>
          <p:cNvPr id="14" name="Connecteur droit 13"/>
          <p:cNvCxnSpPr/>
          <p:nvPr/>
        </p:nvCxnSpPr>
        <p:spPr>
          <a:xfrm>
            <a:off x="1989163" y="4005064"/>
            <a:ext cx="7200800" cy="0"/>
          </a:xfrm>
          <a:prstGeom prst="line">
            <a:avLst/>
          </a:prstGeom>
          <a:ln w="12700">
            <a:solidFill>
              <a:srgbClr val="C00000"/>
            </a:solidFill>
            <a:prstDash val="dashDot"/>
          </a:ln>
        </p:spPr>
        <p:style>
          <a:lnRef idx="1">
            <a:schemeClr val="accent1"/>
          </a:lnRef>
          <a:fillRef idx="0">
            <a:schemeClr val="accent1"/>
          </a:fillRef>
          <a:effectRef idx="0">
            <a:schemeClr val="accent1"/>
          </a:effectRef>
          <a:fontRef idx="minor">
            <a:schemeClr val="tx1"/>
          </a:fontRef>
        </p:style>
      </p:cxnSp>
      <p:sp>
        <p:nvSpPr>
          <p:cNvPr id="16" name="ZoneTexte 15"/>
          <p:cNvSpPr txBox="1"/>
          <p:nvPr/>
        </p:nvSpPr>
        <p:spPr>
          <a:xfrm>
            <a:off x="1341091" y="3789040"/>
            <a:ext cx="1728192" cy="341632"/>
          </a:xfrm>
          <a:prstGeom prst="rect">
            <a:avLst/>
          </a:prstGeom>
          <a:solidFill>
            <a:srgbClr val="92D050"/>
          </a:solidFill>
        </p:spPr>
        <p:txBody>
          <a:bodyPr wrap="square" rtlCol="0">
            <a:spAutoFit/>
          </a:bodyPr>
          <a:lstStyle/>
          <a:p>
            <a:pPr>
              <a:lnSpc>
                <a:spcPct val="90000"/>
              </a:lnSpc>
            </a:pPr>
            <a:r>
              <a:rPr lang="fr-FR" b="1" dirty="0" smtClean="0">
                <a:solidFill>
                  <a:schemeClr val="bg1"/>
                </a:solidFill>
              </a:rPr>
              <a:t>Seuil 0,8 V/m</a:t>
            </a:r>
            <a:endParaRPr lang="fr-FR" b="1" dirty="0">
              <a:solidFill>
                <a:schemeClr val="bg1"/>
              </a:solidFill>
            </a:endParaRPr>
          </a:p>
        </p:txBody>
      </p:sp>
    </p:spTree>
  </p:cSld>
  <p:clrMapOvr>
    <a:masterClrMapping/>
  </p:clrMapOvr>
  <p:transition xmlns:p14="http://schemas.microsoft.com/office/powerpoint/2010/main" spd="med">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childTnLst>
                    </p:cTn>
                  </p:par>
                  <p:par>
                    <p:cTn id="10" fill="hold">
                      <p:stCondLst>
                        <p:cond delay="indefinite"/>
                      </p:stCondLst>
                      <p:childTnLst>
                        <p:par>
                          <p:cTn id="11" fill="hold">
                            <p:stCondLst>
                              <p:cond delay="0"/>
                            </p:stCondLst>
                            <p:childTnLst>
                              <p:par>
                                <p:cTn id="12" presetID="15" presetClass="entr" presetSubtype="0" fill="hold" nodeType="clickEffect">
                                  <p:stCondLst>
                                    <p:cond delay="0"/>
                                  </p:stCondLst>
                                  <p:childTnLst>
                                    <p:set>
                                      <p:cBhvr>
                                        <p:cTn id="13" dur="1" fill="hold">
                                          <p:stCondLst>
                                            <p:cond delay="0"/>
                                          </p:stCondLst>
                                        </p:cTn>
                                        <p:tgtEl>
                                          <p:spTgt spid="68610"/>
                                        </p:tgtEl>
                                        <p:attrNameLst>
                                          <p:attrName>style.visibility</p:attrName>
                                        </p:attrNameLst>
                                      </p:cBhvr>
                                      <p:to>
                                        <p:strVal val="visible"/>
                                      </p:to>
                                    </p:set>
                                    <p:anim calcmode="lin" valueType="num">
                                      <p:cBhvr>
                                        <p:cTn id="14" dur="1000" fill="hold"/>
                                        <p:tgtEl>
                                          <p:spTgt spid="68610"/>
                                        </p:tgtEl>
                                        <p:attrNameLst>
                                          <p:attrName>ppt_w</p:attrName>
                                        </p:attrNameLst>
                                      </p:cBhvr>
                                      <p:tavLst>
                                        <p:tav tm="0">
                                          <p:val>
                                            <p:fltVal val="0"/>
                                          </p:val>
                                        </p:tav>
                                        <p:tav tm="100000">
                                          <p:val>
                                            <p:strVal val="#ppt_w"/>
                                          </p:val>
                                        </p:tav>
                                      </p:tavLst>
                                    </p:anim>
                                    <p:anim calcmode="lin" valueType="num">
                                      <p:cBhvr>
                                        <p:cTn id="15" dur="1000" fill="hold"/>
                                        <p:tgtEl>
                                          <p:spTgt spid="68610"/>
                                        </p:tgtEl>
                                        <p:attrNameLst>
                                          <p:attrName>ppt_h</p:attrName>
                                        </p:attrNameLst>
                                      </p:cBhvr>
                                      <p:tavLst>
                                        <p:tav tm="0">
                                          <p:val>
                                            <p:fltVal val="0"/>
                                          </p:val>
                                        </p:tav>
                                        <p:tav tm="100000">
                                          <p:val>
                                            <p:strVal val="#ppt_h"/>
                                          </p:val>
                                        </p:tav>
                                      </p:tavLst>
                                    </p:anim>
                                    <p:anim calcmode="lin" valueType="num">
                                      <p:cBhvr>
                                        <p:cTn id="16" dur="1000" fill="hold"/>
                                        <p:tgtEl>
                                          <p:spTgt spid="68610"/>
                                        </p:tgtEl>
                                        <p:attrNameLst>
                                          <p:attrName>ppt_x</p:attrName>
                                        </p:attrNameLst>
                                      </p:cBhvr>
                                      <p:tavLst>
                                        <p:tav tm="0" fmla="#ppt_x+(cos(-2*pi*(1-$))*-#ppt_x-sin(-2*pi*(1-$))*(1-#ppt_y))*(1-$)">
                                          <p:val>
                                            <p:fltVal val="0"/>
                                          </p:val>
                                        </p:tav>
                                        <p:tav tm="100000">
                                          <p:val>
                                            <p:fltVal val="1"/>
                                          </p:val>
                                        </p:tav>
                                      </p:tavLst>
                                    </p:anim>
                                    <p:anim calcmode="lin" valueType="num">
                                      <p:cBhvr>
                                        <p:cTn id="17" dur="1000" fill="hold"/>
                                        <p:tgtEl>
                                          <p:spTgt spid="68610"/>
                                        </p:tgtEl>
                                        <p:attrNameLst>
                                          <p:attrName>ppt_y</p:attrName>
                                        </p:attrNameLst>
                                      </p:cBhvr>
                                      <p:tavLst>
                                        <p:tav tm="0" fmla="#ppt_y+(sin(-2*pi*(1-$))*-#ppt_x+cos(-2*pi*(1-$))*(1-#ppt_y))*(1-$)">
                                          <p:val>
                                            <p:fltVal val="0"/>
                                          </p:val>
                                        </p:tav>
                                        <p:tav tm="100000">
                                          <p:val>
                                            <p:fltVal val="1"/>
                                          </p:val>
                                        </p:tav>
                                      </p:tavLst>
                                    </p:anim>
                                  </p:childTnLst>
                                </p:cTn>
                              </p:par>
                              <p:par>
                                <p:cTn id="18" presetID="15" presetClass="entr" presetSubtype="0" fill="hold" nodeType="withEffect">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cBhvr>
                                        <p:cTn id="20" dur="1000" fill="hold"/>
                                        <p:tgtEl>
                                          <p:spTgt spid="17"/>
                                        </p:tgtEl>
                                        <p:attrNameLst>
                                          <p:attrName>ppt_w</p:attrName>
                                        </p:attrNameLst>
                                      </p:cBhvr>
                                      <p:tavLst>
                                        <p:tav tm="0">
                                          <p:val>
                                            <p:fltVal val="0"/>
                                          </p:val>
                                        </p:tav>
                                        <p:tav tm="100000">
                                          <p:val>
                                            <p:strVal val="#ppt_w"/>
                                          </p:val>
                                        </p:tav>
                                      </p:tavLst>
                                    </p:anim>
                                    <p:anim calcmode="lin" valueType="num">
                                      <p:cBhvr>
                                        <p:cTn id="21" dur="1000" fill="hold"/>
                                        <p:tgtEl>
                                          <p:spTgt spid="17"/>
                                        </p:tgtEl>
                                        <p:attrNameLst>
                                          <p:attrName>ppt_h</p:attrName>
                                        </p:attrNameLst>
                                      </p:cBhvr>
                                      <p:tavLst>
                                        <p:tav tm="0">
                                          <p:val>
                                            <p:fltVal val="0"/>
                                          </p:val>
                                        </p:tav>
                                        <p:tav tm="100000">
                                          <p:val>
                                            <p:strVal val="#ppt_h"/>
                                          </p:val>
                                        </p:tav>
                                      </p:tavLst>
                                    </p:anim>
                                    <p:anim calcmode="lin" valueType="num">
                                      <p:cBhvr>
                                        <p:cTn id="22" dur="1000" fill="hold"/>
                                        <p:tgtEl>
                                          <p:spTgt spid="17"/>
                                        </p:tgtEl>
                                        <p:attrNameLst>
                                          <p:attrName>ppt_x</p:attrName>
                                        </p:attrNameLst>
                                      </p:cBhvr>
                                      <p:tavLst>
                                        <p:tav tm="0" fmla="#ppt_x+(cos(-2*pi*(1-$))*-#ppt_x-sin(-2*pi*(1-$))*(1-#ppt_y))*(1-$)">
                                          <p:val>
                                            <p:fltVal val="0"/>
                                          </p:val>
                                        </p:tav>
                                        <p:tav tm="100000">
                                          <p:val>
                                            <p:fltVal val="1"/>
                                          </p:val>
                                        </p:tav>
                                      </p:tavLst>
                                    </p:anim>
                                    <p:anim calcmode="lin" valueType="num">
                                      <p:cBhvr>
                                        <p:cTn id="23" dur="1000" fill="hold"/>
                                        <p:tgtEl>
                                          <p:spTgt spid="17"/>
                                        </p:tgtEl>
                                        <p:attrNameLst>
                                          <p:attrName>ppt_y</p:attrName>
                                        </p:attrNameLst>
                                      </p:cBhvr>
                                      <p:tavLst>
                                        <p:tav tm="0" fmla="#ppt_y+(sin(-2*pi*(1-$))*-#ppt_x+cos(-2*pi*(1-$))*(1-#ppt_y))*(1-$)">
                                          <p:val>
                                            <p:fltVal val="0"/>
                                          </p:val>
                                        </p:tav>
                                        <p:tav tm="100000">
                                          <p:val>
                                            <p:fltVal val="1"/>
                                          </p:val>
                                        </p:tav>
                                      </p:tavLst>
                                    </p:anim>
                                  </p:childTnLst>
                                </p:cTn>
                              </p:par>
                              <p:par>
                                <p:cTn id="24" presetID="15" presetClass="entr" presetSubtype="0" fill="hold" grpId="0" nodeType="withEffect">
                                  <p:stCondLst>
                                    <p:cond delay="0"/>
                                  </p:stCondLst>
                                  <p:childTnLst>
                                    <p:set>
                                      <p:cBhvr>
                                        <p:cTn id="25" dur="1" fill="hold">
                                          <p:stCondLst>
                                            <p:cond delay="0"/>
                                          </p:stCondLst>
                                        </p:cTn>
                                        <p:tgtEl>
                                          <p:spTgt spid="18"/>
                                        </p:tgtEl>
                                        <p:attrNameLst>
                                          <p:attrName>style.visibility</p:attrName>
                                        </p:attrNameLst>
                                      </p:cBhvr>
                                      <p:to>
                                        <p:strVal val="visible"/>
                                      </p:to>
                                    </p:set>
                                    <p:anim calcmode="lin" valueType="num">
                                      <p:cBhvr>
                                        <p:cTn id="26" dur="1000" fill="hold"/>
                                        <p:tgtEl>
                                          <p:spTgt spid="18"/>
                                        </p:tgtEl>
                                        <p:attrNameLst>
                                          <p:attrName>ppt_w</p:attrName>
                                        </p:attrNameLst>
                                      </p:cBhvr>
                                      <p:tavLst>
                                        <p:tav tm="0">
                                          <p:val>
                                            <p:fltVal val="0"/>
                                          </p:val>
                                        </p:tav>
                                        <p:tav tm="100000">
                                          <p:val>
                                            <p:strVal val="#ppt_w"/>
                                          </p:val>
                                        </p:tav>
                                      </p:tavLst>
                                    </p:anim>
                                    <p:anim calcmode="lin" valueType="num">
                                      <p:cBhvr>
                                        <p:cTn id="27" dur="1000" fill="hold"/>
                                        <p:tgtEl>
                                          <p:spTgt spid="18"/>
                                        </p:tgtEl>
                                        <p:attrNameLst>
                                          <p:attrName>ppt_h</p:attrName>
                                        </p:attrNameLst>
                                      </p:cBhvr>
                                      <p:tavLst>
                                        <p:tav tm="0">
                                          <p:val>
                                            <p:fltVal val="0"/>
                                          </p:val>
                                        </p:tav>
                                        <p:tav tm="100000">
                                          <p:val>
                                            <p:strVal val="#ppt_h"/>
                                          </p:val>
                                        </p:tav>
                                      </p:tavLst>
                                    </p:anim>
                                    <p:anim calcmode="lin" valueType="num">
                                      <p:cBhvr>
                                        <p:cTn id="28" dur="1000" fill="hold"/>
                                        <p:tgtEl>
                                          <p:spTgt spid="18"/>
                                        </p:tgtEl>
                                        <p:attrNameLst>
                                          <p:attrName>ppt_x</p:attrName>
                                        </p:attrNameLst>
                                      </p:cBhvr>
                                      <p:tavLst>
                                        <p:tav tm="0" fmla="#ppt_x+(cos(-2*pi*(1-$))*-#ppt_x-sin(-2*pi*(1-$))*(1-#ppt_y))*(1-$)">
                                          <p:val>
                                            <p:fltVal val="0"/>
                                          </p:val>
                                        </p:tav>
                                        <p:tav tm="100000">
                                          <p:val>
                                            <p:fltVal val="1"/>
                                          </p:val>
                                        </p:tav>
                                      </p:tavLst>
                                    </p:anim>
                                    <p:anim calcmode="lin" valueType="num">
                                      <p:cBhvr>
                                        <p:cTn id="29" dur="1000" fill="hold"/>
                                        <p:tgtEl>
                                          <p:spTgt spid="18"/>
                                        </p:tgtEl>
                                        <p:attrNameLst>
                                          <p:attrName>ppt_y</p:attrName>
                                        </p:attrNameLst>
                                      </p:cBhvr>
                                      <p:tavLst>
                                        <p:tav tm="0" fmla="#ppt_y+(sin(-2*pi*(1-$))*-#ppt_x+cos(-2*pi*(1-$))*(1-#ppt_y))*(1-$)">
                                          <p:val>
                                            <p:fltVal val="0"/>
                                          </p:val>
                                        </p:tav>
                                        <p:tav tm="100000">
                                          <p:val>
                                            <p:fltVal val="1"/>
                                          </p:val>
                                        </p:tav>
                                      </p:tavLst>
                                    </p:anim>
                                  </p:childTnLst>
                                </p:cTn>
                              </p:par>
                              <p:par>
                                <p:cTn id="30" presetID="15" presetClass="entr" presetSubtype="0" fill="hold" nodeType="with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p:cTn id="32" dur="1000" fill="hold"/>
                                        <p:tgtEl>
                                          <p:spTgt spid="14"/>
                                        </p:tgtEl>
                                        <p:attrNameLst>
                                          <p:attrName>ppt_w</p:attrName>
                                        </p:attrNameLst>
                                      </p:cBhvr>
                                      <p:tavLst>
                                        <p:tav tm="0">
                                          <p:val>
                                            <p:fltVal val="0"/>
                                          </p:val>
                                        </p:tav>
                                        <p:tav tm="100000">
                                          <p:val>
                                            <p:strVal val="#ppt_w"/>
                                          </p:val>
                                        </p:tav>
                                      </p:tavLst>
                                    </p:anim>
                                    <p:anim calcmode="lin" valueType="num">
                                      <p:cBhvr>
                                        <p:cTn id="33" dur="1000" fill="hold"/>
                                        <p:tgtEl>
                                          <p:spTgt spid="14"/>
                                        </p:tgtEl>
                                        <p:attrNameLst>
                                          <p:attrName>ppt_h</p:attrName>
                                        </p:attrNameLst>
                                      </p:cBhvr>
                                      <p:tavLst>
                                        <p:tav tm="0">
                                          <p:val>
                                            <p:fltVal val="0"/>
                                          </p:val>
                                        </p:tav>
                                        <p:tav tm="100000">
                                          <p:val>
                                            <p:strVal val="#ppt_h"/>
                                          </p:val>
                                        </p:tav>
                                      </p:tavLst>
                                    </p:anim>
                                    <p:anim calcmode="lin" valueType="num">
                                      <p:cBhvr>
                                        <p:cTn id="34" dur="1000" fill="hold"/>
                                        <p:tgtEl>
                                          <p:spTgt spid="14"/>
                                        </p:tgtEl>
                                        <p:attrNameLst>
                                          <p:attrName>ppt_x</p:attrName>
                                        </p:attrNameLst>
                                      </p:cBhvr>
                                      <p:tavLst>
                                        <p:tav tm="0" fmla="#ppt_x+(cos(-2*pi*(1-$))*-#ppt_x-sin(-2*pi*(1-$))*(1-#ppt_y))*(1-$)">
                                          <p:val>
                                            <p:fltVal val="0"/>
                                          </p:val>
                                        </p:tav>
                                        <p:tav tm="100000">
                                          <p:val>
                                            <p:fltVal val="1"/>
                                          </p:val>
                                        </p:tav>
                                      </p:tavLst>
                                    </p:anim>
                                    <p:anim calcmode="lin" valueType="num">
                                      <p:cBhvr>
                                        <p:cTn id="35" dur="1000" fill="hold"/>
                                        <p:tgtEl>
                                          <p:spTgt spid="14"/>
                                        </p:tgtEl>
                                        <p:attrNameLst>
                                          <p:attrName>ppt_y</p:attrName>
                                        </p:attrNameLst>
                                      </p:cBhvr>
                                      <p:tavLst>
                                        <p:tav tm="0" fmla="#ppt_y+(sin(-2*pi*(1-$))*-#ppt_x+cos(-2*pi*(1-$))*(1-#ppt_y))*(1-$)">
                                          <p:val>
                                            <p:fltVal val="0"/>
                                          </p:val>
                                        </p:tav>
                                        <p:tav tm="100000">
                                          <p:val>
                                            <p:fltVal val="1"/>
                                          </p:val>
                                        </p:tav>
                                      </p:tavLst>
                                    </p:anim>
                                  </p:childTnLst>
                                </p:cTn>
                              </p:par>
                              <p:par>
                                <p:cTn id="36" presetID="15" presetClass="entr" presetSubtype="0" fill="hold" grpId="0" nodeType="with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p:cTn id="38" dur="1000" fill="hold"/>
                                        <p:tgtEl>
                                          <p:spTgt spid="16"/>
                                        </p:tgtEl>
                                        <p:attrNameLst>
                                          <p:attrName>ppt_w</p:attrName>
                                        </p:attrNameLst>
                                      </p:cBhvr>
                                      <p:tavLst>
                                        <p:tav tm="0">
                                          <p:val>
                                            <p:fltVal val="0"/>
                                          </p:val>
                                        </p:tav>
                                        <p:tav tm="100000">
                                          <p:val>
                                            <p:strVal val="#ppt_w"/>
                                          </p:val>
                                        </p:tav>
                                      </p:tavLst>
                                    </p:anim>
                                    <p:anim calcmode="lin" valueType="num">
                                      <p:cBhvr>
                                        <p:cTn id="39" dur="1000" fill="hold"/>
                                        <p:tgtEl>
                                          <p:spTgt spid="16"/>
                                        </p:tgtEl>
                                        <p:attrNameLst>
                                          <p:attrName>ppt_h</p:attrName>
                                        </p:attrNameLst>
                                      </p:cBhvr>
                                      <p:tavLst>
                                        <p:tav tm="0">
                                          <p:val>
                                            <p:fltVal val="0"/>
                                          </p:val>
                                        </p:tav>
                                        <p:tav tm="100000">
                                          <p:val>
                                            <p:strVal val="#ppt_h"/>
                                          </p:val>
                                        </p:tav>
                                      </p:tavLst>
                                    </p:anim>
                                    <p:anim calcmode="lin" valueType="num">
                                      <p:cBhvr>
                                        <p:cTn id="40" dur="1000" fill="hold"/>
                                        <p:tgtEl>
                                          <p:spTgt spid="16"/>
                                        </p:tgtEl>
                                        <p:attrNameLst>
                                          <p:attrName>ppt_x</p:attrName>
                                        </p:attrNameLst>
                                      </p:cBhvr>
                                      <p:tavLst>
                                        <p:tav tm="0" fmla="#ppt_x+(cos(-2*pi*(1-$))*-#ppt_x-sin(-2*pi*(1-$))*(1-#ppt_y))*(1-$)">
                                          <p:val>
                                            <p:fltVal val="0"/>
                                          </p:val>
                                        </p:tav>
                                        <p:tav tm="100000">
                                          <p:val>
                                            <p:fltVal val="1"/>
                                          </p:val>
                                        </p:tav>
                                      </p:tavLst>
                                    </p:anim>
                                    <p:anim calcmode="lin" valueType="num">
                                      <p:cBhvr>
                                        <p:cTn id="41" dur="1000" fill="hold"/>
                                        <p:tgtEl>
                                          <p:spTgt spid="16"/>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nodeType="clickEffect">
                                  <p:stCondLst>
                                    <p:cond delay="0"/>
                                  </p:stCondLst>
                                  <p:childTnLst>
                                    <p:set>
                                      <p:cBhvr>
                                        <p:cTn id="45" dur="1" fill="hold">
                                          <p:stCondLst>
                                            <p:cond delay="0"/>
                                          </p:stCondLst>
                                        </p:cTn>
                                        <p:tgtEl>
                                          <p:spTgt spid="9">
                                            <p:txEl>
                                              <p:pRg st="0" end="0"/>
                                            </p:txEl>
                                          </p:spTgt>
                                        </p:tgtEl>
                                        <p:attrNameLst>
                                          <p:attrName>style.visibility</p:attrName>
                                        </p:attrNameLst>
                                      </p:cBhvr>
                                      <p:to>
                                        <p:strVal val="visible"/>
                                      </p:to>
                                    </p:set>
                                    <p:anim calcmode="lin" valueType="num">
                                      <p:cBhvr additive="base">
                                        <p:cTn id="4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47"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8" grpId="0" animBg="1"/>
      <p:bldP spid="16"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4"/>
          <p:cNvSpPr txBox="1">
            <a:spLocks noChangeArrowheads="1"/>
          </p:cNvSpPr>
          <p:nvPr/>
        </p:nvSpPr>
        <p:spPr>
          <a:xfrm>
            <a:off x="1413099" y="-3634"/>
            <a:ext cx="10126067" cy="706437"/>
          </a:xfrm>
          <a:prstGeom prst="rect">
            <a:avLst/>
          </a:prstGeom>
        </p:spPr>
        <p:txBody>
          <a:bodyPr vert="horz" anchor="ctr">
            <a:noAutofit/>
          </a:bodyPr>
          <a:lstStyle/>
          <a:p>
            <a:pPr marL="0" marR="0" lvl="0" indent="0" algn="ctr" defTabSz="914400" rtl="0" eaLnBrk="1" fontAlgn="auto" latinLnBrk="0" hangingPunct="1">
              <a:lnSpc>
                <a:spcPct val="100000"/>
              </a:lnSpc>
              <a:spcBef>
                <a:spcPct val="0"/>
              </a:spcBef>
              <a:spcAft>
                <a:spcPts val="0"/>
              </a:spcAft>
              <a:buClrTx/>
              <a:buSzTx/>
              <a:tabLst/>
              <a:defRPr/>
            </a:pPr>
            <a:r>
              <a:rPr lang="fr-CA" sz="24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QUE DISENT LES </a:t>
            </a:r>
            <a:r>
              <a:rPr lang="fr-CA" sz="2400" b="1" cap="all" dirty="0" err="1"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DIFFERENTeS</a:t>
            </a:r>
            <a:r>
              <a:rPr lang="fr-CA" sz="24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 ORGANISATIONS </a:t>
            </a:r>
            <a:endParaRPr kumimoji="0" lang="en-US" sz="24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endParaRPr>
          </a:p>
        </p:txBody>
      </p:sp>
      <p:sp>
        <p:nvSpPr>
          <p:cNvPr id="15" name="Rectangle 4"/>
          <p:cNvSpPr>
            <a:spLocks noChangeArrowheads="1"/>
          </p:cNvSpPr>
          <p:nvPr/>
        </p:nvSpPr>
        <p:spPr bwMode="auto">
          <a:xfrm>
            <a:off x="476995" y="1628800"/>
            <a:ext cx="11385699" cy="432049"/>
          </a:xfrm>
          <a:prstGeom prst="rect">
            <a:avLst/>
          </a:prstGeom>
          <a:noFill/>
          <a:ln w="9525">
            <a:noFill/>
            <a:miter lim="800000"/>
            <a:headEnd/>
            <a:tailEnd/>
          </a:ln>
        </p:spPr>
        <p:txBody>
          <a:bodyPr anchor="ctr"/>
          <a:lstStyle/>
          <a:p>
            <a:pPr algn="just" eaLnBrk="0" hangingPunct="0">
              <a:buFont typeface="Wingdings" pitchFamily="2" charset="2"/>
              <a:buChar char="q"/>
            </a:pPr>
            <a:r>
              <a:rPr lang="fr-FR" b="1" dirty="0" smtClean="0">
                <a:solidFill>
                  <a:srgbClr val="6666FF"/>
                </a:solidFill>
              </a:rPr>
              <a:t> </a:t>
            </a:r>
            <a:r>
              <a:rPr lang="fr-FR" sz="2400" b="1" dirty="0" smtClean="0">
                <a:solidFill>
                  <a:srgbClr val="0070C0"/>
                </a:solidFill>
              </a:rPr>
              <a:t>Selon les rapporteurs du rapport </a:t>
            </a:r>
            <a:r>
              <a:rPr lang="fr-FR" sz="2400" b="1" dirty="0" err="1" smtClean="0">
                <a:solidFill>
                  <a:srgbClr val="0070C0"/>
                </a:solidFill>
              </a:rPr>
              <a:t>Linky</a:t>
            </a:r>
            <a:r>
              <a:rPr lang="fr-FR" sz="2400" b="1" dirty="0" smtClean="0">
                <a:solidFill>
                  <a:srgbClr val="0070C0"/>
                </a:solidFill>
              </a:rPr>
              <a:t> apparait être une solution d’avenir</a:t>
            </a:r>
          </a:p>
        </p:txBody>
      </p:sp>
      <p:sp>
        <p:nvSpPr>
          <p:cNvPr id="8" name="Rectangle 4"/>
          <p:cNvSpPr>
            <a:spLocks noChangeArrowheads="1"/>
          </p:cNvSpPr>
          <p:nvPr/>
        </p:nvSpPr>
        <p:spPr bwMode="auto">
          <a:xfrm>
            <a:off x="981051" y="692695"/>
            <a:ext cx="11062171" cy="432049"/>
          </a:xfrm>
          <a:prstGeom prst="rect">
            <a:avLst/>
          </a:prstGeom>
          <a:noFill/>
          <a:ln w="9525">
            <a:noFill/>
            <a:miter lim="800000"/>
            <a:headEnd/>
            <a:tailEnd/>
          </a:ln>
        </p:spPr>
        <p:txBody>
          <a:bodyPr anchor="ctr"/>
          <a:lstStyle/>
          <a:p>
            <a:pPr algn="just" eaLnBrk="0" hangingPunct="0"/>
            <a:r>
              <a:rPr lang="fr-FR" b="1" dirty="0" smtClean="0">
                <a:solidFill>
                  <a:srgbClr val="FF0000"/>
                </a:solidFill>
              </a:rPr>
              <a:t> </a:t>
            </a:r>
          </a:p>
          <a:p>
            <a:pPr algn="ctr" eaLnBrk="0" hangingPunct="0"/>
            <a:r>
              <a:rPr lang="fr-FR" sz="2400" b="1" dirty="0" smtClean="0">
                <a:solidFill>
                  <a:srgbClr val="FF0000"/>
                </a:solidFill>
              </a:rPr>
              <a:t>CGEDD (Conseil Général de l’Environnement et du Développement Durable) 	</a:t>
            </a:r>
          </a:p>
        </p:txBody>
      </p:sp>
      <p:sp>
        <p:nvSpPr>
          <p:cNvPr id="6" name="Rectangle 4"/>
          <p:cNvSpPr>
            <a:spLocks noChangeArrowheads="1"/>
          </p:cNvSpPr>
          <p:nvPr/>
        </p:nvSpPr>
        <p:spPr bwMode="auto">
          <a:xfrm>
            <a:off x="476995" y="2492896"/>
            <a:ext cx="11385699" cy="432049"/>
          </a:xfrm>
          <a:prstGeom prst="rect">
            <a:avLst/>
          </a:prstGeom>
          <a:noFill/>
          <a:ln w="9525">
            <a:noFill/>
            <a:miter lim="800000"/>
            <a:headEnd/>
            <a:tailEnd/>
          </a:ln>
        </p:spPr>
        <p:txBody>
          <a:bodyPr anchor="ctr"/>
          <a:lstStyle/>
          <a:p>
            <a:pPr algn="just" eaLnBrk="0" hangingPunct="0">
              <a:buFont typeface="Wingdings" pitchFamily="2" charset="2"/>
              <a:buChar char="q"/>
            </a:pPr>
            <a:r>
              <a:rPr lang="fr-FR" b="1" dirty="0" smtClean="0">
                <a:solidFill>
                  <a:srgbClr val="6666FF"/>
                </a:solidFill>
              </a:rPr>
              <a:t> </a:t>
            </a:r>
            <a:r>
              <a:rPr lang="fr-FR" sz="2400" b="1" dirty="0" smtClean="0">
                <a:solidFill>
                  <a:srgbClr val="0070C0"/>
                </a:solidFill>
              </a:rPr>
              <a:t>Les conclusions de l’ANSES (décembre 2016) doivent être prises en compte pour les expositions prolongées aux rayonnements  électromagnétiques</a:t>
            </a:r>
          </a:p>
        </p:txBody>
      </p:sp>
      <p:sp>
        <p:nvSpPr>
          <p:cNvPr id="7" name="Rectangle 4"/>
          <p:cNvSpPr>
            <a:spLocks noChangeArrowheads="1"/>
          </p:cNvSpPr>
          <p:nvPr/>
        </p:nvSpPr>
        <p:spPr bwMode="auto">
          <a:xfrm>
            <a:off x="476995" y="3501008"/>
            <a:ext cx="11385699" cy="432049"/>
          </a:xfrm>
          <a:prstGeom prst="rect">
            <a:avLst/>
          </a:prstGeom>
          <a:noFill/>
          <a:ln w="9525">
            <a:noFill/>
            <a:miter lim="800000"/>
            <a:headEnd/>
            <a:tailEnd/>
          </a:ln>
        </p:spPr>
        <p:txBody>
          <a:bodyPr anchor="ctr"/>
          <a:lstStyle/>
          <a:p>
            <a:pPr algn="just" eaLnBrk="0" hangingPunct="0">
              <a:buFont typeface="Wingdings" pitchFamily="2" charset="2"/>
              <a:buChar char="q"/>
            </a:pPr>
            <a:r>
              <a:rPr lang="fr-FR" b="1" dirty="0" smtClean="0">
                <a:solidFill>
                  <a:srgbClr val="6666FF"/>
                </a:solidFill>
              </a:rPr>
              <a:t> </a:t>
            </a:r>
            <a:r>
              <a:rPr lang="fr-FR" sz="2400" b="1" dirty="0" smtClean="0">
                <a:solidFill>
                  <a:srgbClr val="0070C0"/>
                </a:solidFill>
              </a:rPr>
              <a:t>Les données ne doivent être utilisées que pour la gestion électrique et sauf accord ils ne peuvent servir à autre chose que pour le comptage</a:t>
            </a:r>
          </a:p>
        </p:txBody>
      </p:sp>
      <p:sp>
        <p:nvSpPr>
          <p:cNvPr id="11" name="Rectangle 4"/>
          <p:cNvSpPr>
            <a:spLocks noChangeArrowheads="1"/>
          </p:cNvSpPr>
          <p:nvPr/>
        </p:nvSpPr>
        <p:spPr bwMode="auto">
          <a:xfrm>
            <a:off x="476995" y="4869160"/>
            <a:ext cx="11385699" cy="432049"/>
          </a:xfrm>
          <a:prstGeom prst="rect">
            <a:avLst/>
          </a:prstGeom>
          <a:noFill/>
          <a:ln w="9525">
            <a:noFill/>
            <a:miter lim="800000"/>
            <a:headEnd/>
            <a:tailEnd/>
          </a:ln>
        </p:spPr>
        <p:txBody>
          <a:bodyPr anchor="ctr"/>
          <a:lstStyle/>
          <a:p>
            <a:pPr algn="just" eaLnBrk="0" hangingPunct="0">
              <a:buFont typeface="Wingdings" pitchFamily="2" charset="2"/>
              <a:buChar char="q"/>
            </a:pPr>
            <a:r>
              <a:rPr lang="fr-FR" b="1" dirty="0" smtClean="0">
                <a:solidFill>
                  <a:srgbClr val="6666FF"/>
                </a:solidFill>
              </a:rPr>
              <a:t> </a:t>
            </a:r>
            <a:r>
              <a:rPr lang="fr-FR" sz="2400" b="1" dirty="0" smtClean="0">
                <a:solidFill>
                  <a:srgbClr val="0070C0"/>
                </a:solidFill>
              </a:rPr>
              <a:t>L’état et les fournisseurs doivent permettre, par des mesures d’accompagnement, une sensibilisation sur la gestion de la consommation</a:t>
            </a:r>
          </a:p>
        </p:txBody>
      </p:sp>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txBox="1">
            <a:spLocks noChangeArrowheads="1"/>
          </p:cNvSpPr>
          <p:nvPr/>
        </p:nvSpPr>
        <p:spPr>
          <a:xfrm>
            <a:off x="290168" y="1196752"/>
            <a:ext cx="10940942" cy="576064"/>
          </a:xfrm>
          <a:prstGeom prst="rect">
            <a:avLst/>
          </a:prstGeom>
        </p:spPr>
        <p:txBody>
          <a:bodyPr vert="horz" anchor="ctr">
            <a:noAutofit/>
          </a:bodyPr>
          <a:lstStyle/>
          <a:p>
            <a:pPr marL="0" marR="0" lvl="0" indent="0" algn="just" defTabSz="914400" rtl="0" eaLnBrk="1" fontAlgn="auto" latinLnBrk="0" hangingPunct="1">
              <a:lnSpc>
                <a:spcPct val="100000"/>
              </a:lnSpc>
              <a:spcBef>
                <a:spcPct val="0"/>
              </a:spcBef>
              <a:spcAft>
                <a:spcPts val="0"/>
              </a:spcAft>
              <a:buClrTx/>
              <a:buSzTx/>
              <a:buFont typeface="Wingdings" pitchFamily="2" charset="2"/>
              <a:buChar char="q"/>
              <a:tabLst/>
              <a:defRPr/>
            </a:pPr>
            <a:r>
              <a:rPr lang="fr-CA" sz="2400" b="1" dirty="0" smtClean="0">
                <a:solidFill>
                  <a:srgbClr val="0070C0"/>
                </a:solidFill>
              </a:rPr>
              <a:t>Déploiement de 120 000 antennes par GPRS 2.5 GHz sur chaque transformateur de quartier</a:t>
            </a:r>
            <a:endParaRPr lang="en-US" sz="2400" b="1" dirty="0" smtClean="0">
              <a:solidFill>
                <a:srgbClr val="0070C0"/>
              </a:solidFill>
            </a:endParaRPr>
          </a:p>
        </p:txBody>
      </p:sp>
      <p:sp>
        <p:nvSpPr>
          <p:cNvPr id="3" name="Rectangle 4"/>
          <p:cNvSpPr txBox="1">
            <a:spLocks noChangeArrowheads="1"/>
          </p:cNvSpPr>
          <p:nvPr/>
        </p:nvSpPr>
        <p:spPr>
          <a:xfrm>
            <a:off x="290168" y="1988840"/>
            <a:ext cx="10940942" cy="576064"/>
          </a:xfrm>
          <a:prstGeom prst="rect">
            <a:avLst/>
          </a:prstGeom>
        </p:spPr>
        <p:txBody>
          <a:bodyPr vert="horz" anchor="ctr">
            <a:noAutofit/>
          </a:bodyPr>
          <a:lstStyle/>
          <a:p>
            <a:pPr marL="0" marR="0" lvl="0" indent="0" defTabSz="914400" rtl="0" eaLnBrk="1" fontAlgn="auto" latinLnBrk="0" hangingPunct="1">
              <a:lnSpc>
                <a:spcPct val="100000"/>
              </a:lnSpc>
              <a:spcBef>
                <a:spcPct val="0"/>
              </a:spcBef>
              <a:spcAft>
                <a:spcPts val="0"/>
              </a:spcAft>
              <a:buClrTx/>
              <a:buSzTx/>
              <a:buFont typeface="Wingdings" pitchFamily="2" charset="2"/>
              <a:buChar char="q"/>
              <a:tabLst/>
              <a:defRPr/>
            </a:pPr>
            <a:r>
              <a:rPr lang="fr-CA" sz="2400" b="1" dirty="0" smtClean="0">
                <a:solidFill>
                  <a:srgbClr val="0070C0"/>
                </a:solidFill>
              </a:rPr>
              <a:t>Déploiement de 600 000 concentrateurs ou répéteurs</a:t>
            </a:r>
            <a:endParaRPr lang="en-US" sz="2400" b="1" dirty="0" smtClean="0">
              <a:solidFill>
                <a:srgbClr val="0070C0"/>
              </a:solidFill>
            </a:endParaRPr>
          </a:p>
        </p:txBody>
      </p:sp>
      <p:sp>
        <p:nvSpPr>
          <p:cNvPr id="4" name="Rectangle 4"/>
          <p:cNvSpPr txBox="1">
            <a:spLocks noChangeArrowheads="1"/>
          </p:cNvSpPr>
          <p:nvPr/>
        </p:nvSpPr>
        <p:spPr>
          <a:xfrm>
            <a:off x="290168" y="3212976"/>
            <a:ext cx="10940942" cy="576064"/>
          </a:xfrm>
          <a:prstGeom prst="rect">
            <a:avLst/>
          </a:prstGeom>
        </p:spPr>
        <p:txBody>
          <a:bodyPr vert="horz" anchor="ctr">
            <a:noAutofit/>
          </a:bodyPr>
          <a:lstStyle/>
          <a:p>
            <a:pPr marL="0" marR="0" lvl="0" indent="0" defTabSz="914400" rtl="0" eaLnBrk="1" fontAlgn="auto" latinLnBrk="0" hangingPunct="1">
              <a:lnSpc>
                <a:spcPct val="100000"/>
              </a:lnSpc>
              <a:spcBef>
                <a:spcPct val="0"/>
              </a:spcBef>
              <a:spcAft>
                <a:spcPts val="0"/>
              </a:spcAft>
              <a:buClrTx/>
              <a:buSzTx/>
              <a:buFont typeface="Wingdings" pitchFamily="2" charset="2"/>
              <a:buChar char="q"/>
              <a:tabLst/>
              <a:defRPr/>
            </a:pPr>
            <a:r>
              <a:rPr lang="fr-CA" sz="2400" b="1" dirty="0" smtClean="0">
                <a:solidFill>
                  <a:srgbClr val="0070C0"/>
                </a:solidFill>
              </a:rPr>
              <a:t>A tout moment on sait ce qui se passe dans le compteur donc chez les consommateurs</a:t>
            </a:r>
          </a:p>
          <a:p>
            <a:pPr marL="0" marR="0" lvl="0" indent="0" defTabSz="914400" rtl="0" eaLnBrk="1" fontAlgn="auto" latinLnBrk="0" hangingPunct="1">
              <a:lnSpc>
                <a:spcPct val="100000"/>
              </a:lnSpc>
              <a:spcBef>
                <a:spcPct val="0"/>
              </a:spcBef>
              <a:spcAft>
                <a:spcPts val="0"/>
              </a:spcAft>
              <a:buClrTx/>
              <a:buSzTx/>
              <a:buFont typeface="Arial" pitchFamily="34" charset="0"/>
              <a:buChar char="•"/>
              <a:tabLst/>
              <a:defRPr/>
            </a:pPr>
            <a:endParaRPr lang="fr-CA" sz="2400" b="1" cap="all" baseline="0"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endParaRPr>
          </a:p>
          <a:p>
            <a:pPr marL="0" marR="0" lvl="0" indent="0" algn="ctr" defTabSz="914400" rtl="0" eaLnBrk="1" fontAlgn="auto" latinLnBrk="0" hangingPunct="1">
              <a:lnSpc>
                <a:spcPct val="100000"/>
              </a:lnSpc>
              <a:spcBef>
                <a:spcPct val="0"/>
              </a:spcBef>
              <a:spcAft>
                <a:spcPts val="0"/>
              </a:spcAft>
              <a:buClrTx/>
              <a:buSzTx/>
              <a:tabLst/>
              <a:defRPr/>
            </a:pPr>
            <a:r>
              <a:rPr kumimoji="0" lang="fr-CA" sz="2400" b="1" i="0" u="none" strike="noStrike" kern="1200" cap="all" spc="0" normalizeH="0" noProof="0" dirty="0" smtClean="0">
                <a:ln>
                  <a:noFill/>
                </a:ln>
                <a:solidFill>
                  <a:srgbClr val="FF0000"/>
                </a:solidFill>
                <a:effectLst>
                  <a:reflection blurRad="12700" stA="48000" endA="300" endPos="55000" dir="5400000" sy="-90000" algn="bl" rotWithShape="0"/>
                </a:effectLst>
                <a:uLnTx/>
                <a:uFillTx/>
                <a:latin typeface="Microsoft YaHei" pitchFamily="34" charset="-122"/>
                <a:ea typeface="Microsoft YaHei" pitchFamily="34" charset="-122"/>
                <a:cs typeface="+mj-cs"/>
              </a:rPr>
              <a:t>Atteinte possible à la vie privée !!</a:t>
            </a:r>
            <a:endParaRPr kumimoji="0" lang="en-US" sz="2400" b="1" i="0" u="none" strike="noStrike" kern="1200" cap="all" spc="0" normalizeH="0" baseline="0" noProof="0" dirty="0" smtClean="0">
              <a:ln>
                <a:noFill/>
              </a:ln>
              <a:solidFill>
                <a:srgbClr val="FF0000"/>
              </a:solidFill>
              <a:effectLst>
                <a:reflection blurRad="12700" stA="48000" endA="300" endPos="55000" dir="5400000" sy="-90000" algn="bl" rotWithShape="0"/>
              </a:effectLst>
              <a:uLnTx/>
              <a:uFillTx/>
              <a:latin typeface="Microsoft YaHei" pitchFamily="34" charset="-122"/>
              <a:ea typeface="Microsoft YaHei" pitchFamily="34" charset="-122"/>
              <a:cs typeface="+mj-cs"/>
            </a:endParaRPr>
          </a:p>
        </p:txBody>
      </p:sp>
      <p:sp>
        <p:nvSpPr>
          <p:cNvPr id="6" name="Rectangle 4"/>
          <p:cNvSpPr txBox="1">
            <a:spLocks noChangeArrowheads="1"/>
          </p:cNvSpPr>
          <p:nvPr/>
        </p:nvSpPr>
        <p:spPr>
          <a:xfrm>
            <a:off x="1557873" y="-3634"/>
            <a:ext cx="10270083" cy="706437"/>
          </a:xfrm>
          <a:prstGeom prst="rect">
            <a:avLst/>
          </a:prstGeom>
        </p:spPr>
        <p:txBody>
          <a:bodyPr vert="horz"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CA" sz="24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rPr>
              <a:t>Les conséquences du déploiement du compteur </a:t>
            </a:r>
            <a:r>
              <a:rPr kumimoji="0" lang="fr-CA" sz="2400" b="1" i="0" u="none" strike="noStrike" kern="1200" cap="all" spc="0" normalizeH="0" baseline="0" noProof="0" dirty="0" err="1"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rPr>
              <a:t>linky</a:t>
            </a:r>
            <a:endParaRPr kumimoji="0" lang="en-US" sz="24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endParaRPr>
          </a:p>
        </p:txBody>
      </p:sp>
      <p:sp>
        <p:nvSpPr>
          <p:cNvPr id="7" name="Rectangle 4"/>
          <p:cNvSpPr txBox="1">
            <a:spLocks noChangeArrowheads="1"/>
          </p:cNvSpPr>
          <p:nvPr/>
        </p:nvSpPr>
        <p:spPr>
          <a:xfrm>
            <a:off x="290168" y="4653136"/>
            <a:ext cx="11564091" cy="576064"/>
          </a:xfrm>
          <a:prstGeom prst="rect">
            <a:avLst/>
          </a:prstGeom>
        </p:spPr>
        <p:txBody>
          <a:bodyPr vert="horz" anchor="ctr">
            <a:noAutofit/>
          </a:bodyPr>
          <a:lstStyle/>
          <a:p>
            <a:pPr marL="0" marR="0" lvl="0" indent="0" algn="just" defTabSz="914400" rtl="0" eaLnBrk="1" fontAlgn="auto" latinLnBrk="0" hangingPunct="1">
              <a:lnSpc>
                <a:spcPct val="100000"/>
              </a:lnSpc>
              <a:spcBef>
                <a:spcPct val="0"/>
              </a:spcBef>
              <a:spcAft>
                <a:spcPts val="0"/>
              </a:spcAft>
              <a:buClrTx/>
              <a:buSzTx/>
              <a:buFont typeface="Wingdings" pitchFamily="2" charset="2"/>
              <a:buChar char="q"/>
              <a:tabLst/>
              <a:defRPr/>
            </a:pPr>
            <a:r>
              <a:rPr lang="fr-CA" sz="2400" b="1" dirty="0" smtClean="0">
                <a:solidFill>
                  <a:srgbClr val="0070C0"/>
                </a:solidFill>
              </a:rPr>
              <a:t>Interactions possibles avec les objets connectés de la maison (domotique) à votre insu !</a:t>
            </a:r>
            <a:endParaRPr lang="en-US" sz="2400" b="1" dirty="0" smtClean="0">
              <a:solidFill>
                <a:srgbClr val="0070C0"/>
              </a:solidFill>
            </a:endParaRPr>
          </a:p>
        </p:txBody>
      </p:sp>
      <p:sp>
        <p:nvSpPr>
          <p:cNvPr id="21" name="Rectangle 4"/>
          <p:cNvSpPr txBox="1">
            <a:spLocks noChangeArrowheads="1"/>
          </p:cNvSpPr>
          <p:nvPr/>
        </p:nvSpPr>
        <p:spPr>
          <a:xfrm>
            <a:off x="265245" y="5733256"/>
            <a:ext cx="10940942" cy="576064"/>
          </a:xfrm>
          <a:prstGeom prst="rect">
            <a:avLst/>
          </a:prstGeom>
        </p:spPr>
        <p:txBody>
          <a:bodyPr vert="horz" anchor="ctr">
            <a:noAutofit/>
          </a:bodyPr>
          <a:lstStyle/>
          <a:p>
            <a:pPr marL="0" marR="0" lvl="0" indent="0" algn="just" defTabSz="914400" rtl="0" eaLnBrk="1" fontAlgn="auto" latinLnBrk="0" hangingPunct="1">
              <a:lnSpc>
                <a:spcPct val="100000"/>
              </a:lnSpc>
              <a:spcBef>
                <a:spcPct val="0"/>
              </a:spcBef>
              <a:spcAft>
                <a:spcPts val="0"/>
              </a:spcAft>
              <a:buClrTx/>
              <a:buSzTx/>
              <a:buFont typeface="Wingdings" pitchFamily="2" charset="2"/>
              <a:buChar char="q"/>
              <a:tabLst/>
              <a:defRPr/>
            </a:pPr>
            <a:r>
              <a:rPr lang="fr-CA" sz="2400" b="1" dirty="0" smtClean="0">
                <a:solidFill>
                  <a:srgbClr val="0070C0"/>
                </a:solidFill>
              </a:rPr>
              <a:t>Plus de susceptibilité à la disjonction ce qui peut amener à souscrire un abonnement plus cher pour palier à ces inconvénients (source Conseil municipal de Rouvray – idem à Nancy)</a:t>
            </a:r>
            <a:endParaRPr lang="en-US" sz="2400" b="1" dirty="0" smtClean="0">
              <a:solidFill>
                <a:srgbClr val="0070C0"/>
              </a:solidFill>
            </a:endParaRPr>
          </a:p>
        </p:txBody>
      </p:sp>
    </p:spTree>
    <p:extLst>
      <p:ext uri="{BB962C8B-B14F-4D97-AF65-F5344CB8AC3E}">
        <p14:creationId xmlns:p14="http://schemas.microsoft.com/office/powerpoint/2010/main" val="3198176989"/>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4"/>
          <p:cNvSpPr txBox="1">
            <a:spLocks noChangeArrowheads="1"/>
          </p:cNvSpPr>
          <p:nvPr/>
        </p:nvSpPr>
        <p:spPr>
          <a:xfrm>
            <a:off x="1557873" y="-3634"/>
            <a:ext cx="10270083" cy="706437"/>
          </a:xfrm>
          <a:prstGeom prst="rect">
            <a:avLst/>
          </a:prstGeom>
        </p:spPr>
        <p:txBody>
          <a:bodyPr vert="horz"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CA" sz="24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rPr>
              <a:t>Les conséquences du déploiement du compteur </a:t>
            </a:r>
            <a:r>
              <a:rPr kumimoji="0" lang="fr-CA" sz="2400" b="1" i="0" u="none" strike="noStrike" kern="1200" cap="all" spc="0" normalizeH="0" baseline="0" noProof="0" dirty="0" err="1"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rPr>
              <a:t>linky</a:t>
            </a:r>
            <a:endParaRPr kumimoji="0" lang="en-US" sz="24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endParaRPr>
          </a:p>
        </p:txBody>
      </p:sp>
      <p:sp>
        <p:nvSpPr>
          <p:cNvPr id="8" name="Rectangle 4"/>
          <p:cNvSpPr txBox="1">
            <a:spLocks noChangeArrowheads="1"/>
          </p:cNvSpPr>
          <p:nvPr/>
        </p:nvSpPr>
        <p:spPr>
          <a:xfrm>
            <a:off x="3573339" y="620688"/>
            <a:ext cx="5040560" cy="576064"/>
          </a:xfrm>
          <a:prstGeom prst="rect">
            <a:avLst/>
          </a:prstGeom>
        </p:spPr>
        <p:txBody>
          <a:bodyPr vert="horz" anchor="ctr">
            <a:noAutofit/>
          </a:bodyPr>
          <a:lstStyle/>
          <a:p>
            <a:pPr marL="0" marR="0" lvl="0" indent="0" algn="just" defTabSz="914400" rtl="0" eaLnBrk="1" fontAlgn="auto" latinLnBrk="0" hangingPunct="1">
              <a:lnSpc>
                <a:spcPct val="100000"/>
              </a:lnSpc>
              <a:spcBef>
                <a:spcPct val="0"/>
              </a:spcBef>
              <a:spcAft>
                <a:spcPts val="0"/>
              </a:spcAft>
              <a:buClrTx/>
              <a:buSzTx/>
              <a:tabLst/>
              <a:defRPr/>
            </a:pPr>
            <a:r>
              <a:rPr lang="fr-CA" sz="24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Comptage en KVA et en </a:t>
            </a:r>
            <a:r>
              <a:rPr lang="fr-CA" sz="2400" b="1" cap="all" dirty="0" err="1"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Kw</a:t>
            </a:r>
            <a:endParaRPr lang="en-US" sz="24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endParaRPr>
          </a:p>
        </p:txBody>
      </p:sp>
      <p:pic>
        <p:nvPicPr>
          <p:cNvPr id="4098" name="Picture 2" descr="C:\Users\PATRICK\Documents\TRAVAIL-IDF_0917\ARRP\REUNION-RUEIL\snapshot_001.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629123" y="1124744"/>
            <a:ext cx="8712968" cy="4901044"/>
          </a:xfrm>
          <a:prstGeom prst="rect">
            <a:avLst/>
          </a:prstGeom>
          <a:noFill/>
        </p:spPr>
      </p:pic>
      <p:sp>
        <p:nvSpPr>
          <p:cNvPr id="9" name="Rectangle 4"/>
          <p:cNvSpPr txBox="1">
            <a:spLocks noChangeArrowheads="1"/>
          </p:cNvSpPr>
          <p:nvPr/>
        </p:nvSpPr>
        <p:spPr>
          <a:xfrm>
            <a:off x="4509443" y="6165304"/>
            <a:ext cx="3168352" cy="432048"/>
          </a:xfrm>
          <a:prstGeom prst="rect">
            <a:avLst/>
          </a:prstGeom>
        </p:spPr>
        <p:txBody>
          <a:bodyPr vert="horz" anchor="ctr">
            <a:noAutofit/>
          </a:bodyPr>
          <a:lstStyle/>
          <a:p>
            <a:pPr marL="0" marR="0" lvl="0" indent="0" defTabSz="914400" rtl="0" eaLnBrk="1" fontAlgn="auto" latinLnBrk="0" hangingPunct="1">
              <a:lnSpc>
                <a:spcPct val="100000"/>
              </a:lnSpc>
              <a:spcBef>
                <a:spcPct val="0"/>
              </a:spcBef>
              <a:spcAft>
                <a:spcPts val="0"/>
              </a:spcAft>
              <a:buClrTx/>
              <a:buSzTx/>
              <a:tabLst/>
              <a:defRPr/>
            </a:pPr>
            <a:r>
              <a:rPr kumimoji="0" lang="fr-CA" sz="24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rPr>
              <a:t>1 KW = 1 KVA</a:t>
            </a:r>
            <a:r>
              <a:rPr kumimoji="0" lang="fr-CA" sz="2400" b="1" i="0" u="none" strike="noStrike" kern="1200" cap="all" spc="0" normalizeH="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rPr>
              <a:t>* 0,8</a:t>
            </a:r>
            <a:endParaRPr kumimoji="0" lang="en-US" sz="24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endParaRPr>
          </a:p>
        </p:txBody>
      </p:sp>
      <p:sp>
        <p:nvSpPr>
          <p:cNvPr id="21" name="Rectangle 4"/>
          <p:cNvSpPr>
            <a:spLocks noChangeArrowheads="1"/>
          </p:cNvSpPr>
          <p:nvPr/>
        </p:nvSpPr>
        <p:spPr bwMode="auto">
          <a:xfrm>
            <a:off x="-958" y="6453336"/>
            <a:ext cx="4150361" cy="432048"/>
          </a:xfrm>
          <a:prstGeom prst="rect">
            <a:avLst/>
          </a:prstGeom>
          <a:noFill/>
          <a:ln w="15875">
            <a:solidFill>
              <a:srgbClr val="0066FF"/>
            </a:solidFill>
            <a:miter lim="800000"/>
            <a:headEnd/>
            <a:tailEnd/>
          </a:ln>
        </p:spPr>
        <p:txBody>
          <a:bodyPr anchor="ctr"/>
          <a:lstStyle/>
          <a:p>
            <a:pPr eaLnBrk="0" hangingPunct="0"/>
            <a:r>
              <a:rPr lang="fr-FR" sz="1400" b="1" i="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Nota : source </a:t>
            </a:r>
            <a:r>
              <a:rPr lang="fr-FR" sz="1400" b="1" i="1" cap="all" dirty="0" err="1"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next</a:t>
            </a:r>
            <a:r>
              <a:rPr lang="fr-FR" sz="1400" b="1" i="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-up organisation</a:t>
            </a:r>
            <a:endParaRPr lang="fr-FR" sz="2000" b="1" i="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endParaRPr>
          </a:p>
        </p:txBody>
      </p:sp>
    </p:spTree>
    <p:extLst>
      <p:ext uri="{BB962C8B-B14F-4D97-AF65-F5344CB8AC3E}">
        <p14:creationId xmlns:p14="http://schemas.microsoft.com/office/powerpoint/2010/main" val="3198176989"/>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4"/>
          <p:cNvSpPr txBox="1">
            <a:spLocks noChangeArrowheads="1"/>
          </p:cNvSpPr>
          <p:nvPr/>
        </p:nvSpPr>
        <p:spPr>
          <a:xfrm>
            <a:off x="1557873" y="-3634"/>
            <a:ext cx="10270083" cy="706437"/>
          </a:xfrm>
          <a:prstGeom prst="rect">
            <a:avLst/>
          </a:prstGeom>
        </p:spPr>
        <p:txBody>
          <a:bodyPr vert="horz"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CA" sz="24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rPr>
              <a:t>Les conséquences du déploiement du compteur </a:t>
            </a:r>
            <a:r>
              <a:rPr kumimoji="0" lang="fr-CA" sz="2400" b="1" i="0" u="none" strike="noStrike" kern="1200" cap="all" spc="0" normalizeH="0" baseline="0" noProof="0" dirty="0" err="1"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rPr>
              <a:t>linky</a:t>
            </a:r>
            <a:endParaRPr kumimoji="0" lang="en-US" sz="24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endParaRPr>
          </a:p>
        </p:txBody>
      </p:sp>
      <p:sp>
        <p:nvSpPr>
          <p:cNvPr id="8" name="Rectangle 4"/>
          <p:cNvSpPr txBox="1">
            <a:spLocks noChangeArrowheads="1"/>
          </p:cNvSpPr>
          <p:nvPr/>
        </p:nvSpPr>
        <p:spPr>
          <a:xfrm>
            <a:off x="3573339" y="620688"/>
            <a:ext cx="5040560" cy="576064"/>
          </a:xfrm>
          <a:prstGeom prst="rect">
            <a:avLst/>
          </a:prstGeom>
        </p:spPr>
        <p:txBody>
          <a:bodyPr vert="horz" anchor="ctr">
            <a:noAutofit/>
          </a:bodyPr>
          <a:lstStyle/>
          <a:p>
            <a:pPr marL="0" marR="0" lvl="0" indent="0" algn="just" defTabSz="914400" rtl="0" eaLnBrk="1" fontAlgn="auto" latinLnBrk="0" hangingPunct="1">
              <a:lnSpc>
                <a:spcPct val="100000"/>
              </a:lnSpc>
              <a:spcBef>
                <a:spcPct val="0"/>
              </a:spcBef>
              <a:spcAft>
                <a:spcPts val="0"/>
              </a:spcAft>
              <a:buClrTx/>
              <a:buSzTx/>
              <a:tabLst/>
              <a:defRPr/>
            </a:pPr>
            <a:r>
              <a:rPr lang="fr-CA" sz="24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Comptage en KVA et en </a:t>
            </a:r>
            <a:r>
              <a:rPr lang="fr-CA" sz="2400" b="1" cap="all" dirty="0" err="1"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Kw</a:t>
            </a:r>
            <a:endParaRPr lang="en-US" sz="24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endParaRPr>
          </a:p>
        </p:txBody>
      </p:sp>
      <p:sp>
        <p:nvSpPr>
          <p:cNvPr id="20" name="Rectangle 4"/>
          <p:cNvSpPr txBox="1">
            <a:spLocks noChangeArrowheads="1"/>
          </p:cNvSpPr>
          <p:nvPr/>
        </p:nvSpPr>
        <p:spPr>
          <a:xfrm>
            <a:off x="2808591" y="6021288"/>
            <a:ext cx="8541612" cy="576064"/>
          </a:xfrm>
          <a:prstGeom prst="rect">
            <a:avLst/>
          </a:prstGeom>
        </p:spPr>
        <p:txBody>
          <a:bodyPr vert="horz" anchor="ctr">
            <a:noAutofit/>
          </a:bodyPr>
          <a:lstStyle/>
          <a:p>
            <a:pPr marL="0" marR="0" lvl="0" indent="0" algn="just" defTabSz="914400" rtl="0" eaLnBrk="1" fontAlgn="auto" latinLnBrk="0" hangingPunct="1">
              <a:lnSpc>
                <a:spcPct val="100000"/>
              </a:lnSpc>
              <a:spcBef>
                <a:spcPct val="0"/>
              </a:spcBef>
              <a:spcAft>
                <a:spcPts val="0"/>
              </a:spcAft>
              <a:buClrTx/>
              <a:buSzTx/>
              <a:tabLst/>
              <a:defRPr/>
            </a:pPr>
            <a:r>
              <a:rPr kumimoji="0" lang="fr-CA" sz="2400" b="1" i="0" u="none" strike="noStrike" kern="1200" cap="all" spc="0" normalizeH="0" baseline="0" noProof="0" dirty="0" smtClean="0">
                <a:ln>
                  <a:noFill/>
                </a:ln>
                <a:solidFill>
                  <a:srgbClr val="FF0000"/>
                </a:solidFill>
                <a:effectLst>
                  <a:reflection blurRad="12700" stA="48000" endA="300" endPos="55000" dir="5400000" sy="-90000" algn="bl" rotWithShape="0"/>
                </a:effectLst>
                <a:uLnTx/>
                <a:uFillTx/>
                <a:latin typeface="Microsoft YaHei" pitchFamily="34" charset="-122"/>
                <a:ea typeface="Microsoft YaHei" pitchFamily="34" charset="-122"/>
                <a:cs typeface="+mj-cs"/>
              </a:rPr>
              <a:t>SUR Facturation de 20 % à 25 % </a:t>
            </a:r>
            <a:r>
              <a:rPr kumimoji="0" lang="fr-CA" sz="2400" b="1" i="0" u="none" strike="noStrike" kern="1200" cap="all" spc="0" normalizeH="0" noProof="0" dirty="0" smtClean="0">
                <a:ln>
                  <a:noFill/>
                </a:ln>
                <a:solidFill>
                  <a:srgbClr val="FF0000"/>
                </a:solidFill>
                <a:effectLst>
                  <a:reflection blurRad="12700" stA="48000" endA="300" endPos="55000" dir="5400000" sy="-90000" algn="bl" rotWithShape="0"/>
                </a:effectLst>
                <a:uLnTx/>
                <a:uFillTx/>
                <a:latin typeface="Microsoft YaHei" pitchFamily="34" charset="-122"/>
                <a:ea typeface="Microsoft YaHei" pitchFamily="34" charset="-122"/>
                <a:cs typeface="+mj-cs"/>
              </a:rPr>
              <a:t>!!!</a:t>
            </a:r>
            <a:endParaRPr kumimoji="0" lang="en-US" sz="2400" b="1" i="0" u="none" strike="noStrike" kern="1200" cap="all" spc="0" normalizeH="0" baseline="0" noProof="0" dirty="0" smtClean="0">
              <a:ln>
                <a:noFill/>
              </a:ln>
              <a:solidFill>
                <a:srgbClr val="FF0000"/>
              </a:solidFill>
              <a:effectLst>
                <a:reflection blurRad="12700" stA="48000" endA="300" endPos="55000" dir="5400000" sy="-90000" algn="bl" rotWithShape="0"/>
              </a:effectLst>
              <a:uLnTx/>
              <a:uFillTx/>
              <a:latin typeface="Microsoft YaHei" pitchFamily="34" charset="-122"/>
              <a:ea typeface="Microsoft YaHei" pitchFamily="34" charset="-122"/>
              <a:cs typeface="+mj-cs"/>
            </a:endParaRPr>
          </a:p>
        </p:txBody>
      </p:sp>
      <p:pic>
        <p:nvPicPr>
          <p:cNvPr id="5122" name="Picture 2" descr="C:\Users\PATRICK\Documents\TRAVAIL-IDF_0917\ARRP\REUNION-RUEIL\snapshot_003.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133179" y="1124744"/>
            <a:ext cx="8928992" cy="5022557"/>
          </a:xfrm>
          <a:prstGeom prst="rect">
            <a:avLst/>
          </a:prstGeom>
          <a:noFill/>
        </p:spPr>
      </p:pic>
      <p:sp>
        <p:nvSpPr>
          <p:cNvPr id="10" name="Rectangle 4"/>
          <p:cNvSpPr>
            <a:spLocks noChangeArrowheads="1"/>
          </p:cNvSpPr>
          <p:nvPr/>
        </p:nvSpPr>
        <p:spPr bwMode="auto">
          <a:xfrm>
            <a:off x="-958" y="6453336"/>
            <a:ext cx="4150361" cy="432048"/>
          </a:xfrm>
          <a:prstGeom prst="rect">
            <a:avLst/>
          </a:prstGeom>
          <a:noFill/>
          <a:ln w="15875">
            <a:solidFill>
              <a:srgbClr val="0066FF"/>
            </a:solidFill>
            <a:miter lim="800000"/>
            <a:headEnd/>
            <a:tailEnd/>
          </a:ln>
        </p:spPr>
        <p:txBody>
          <a:bodyPr anchor="ctr"/>
          <a:lstStyle/>
          <a:p>
            <a:pPr eaLnBrk="0" hangingPunct="0"/>
            <a:r>
              <a:rPr lang="fr-FR" sz="1400" b="1" i="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Nota : source </a:t>
            </a:r>
            <a:r>
              <a:rPr lang="fr-FR" sz="1400" b="1" i="1" cap="all" dirty="0" err="1"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next</a:t>
            </a:r>
            <a:r>
              <a:rPr lang="fr-FR" sz="1400" b="1" i="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-up organisation</a:t>
            </a:r>
            <a:endParaRPr lang="fr-FR" sz="2000" b="1" i="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endParaRPr>
          </a:p>
        </p:txBody>
      </p:sp>
    </p:spTree>
    <p:extLst>
      <p:ext uri="{BB962C8B-B14F-4D97-AF65-F5344CB8AC3E}">
        <p14:creationId xmlns:p14="http://schemas.microsoft.com/office/powerpoint/2010/main" val="3198176989"/>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fade">
                                      <p:cBhvr>
                                        <p:cTn id="7" dur="770" decel="100000"/>
                                        <p:tgtEl>
                                          <p:spTgt spid="5122"/>
                                        </p:tgtEl>
                                      </p:cBhvr>
                                    </p:animEffect>
                                    <p:animScale>
                                      <p:cBhvr>
                                        <p:cTn id="8" dur="770" decel="100000"/>
                                        <p:tgtEl>
                                          <p:spTgt spid="5122"/>
                                        </p:tgtEl>
                                      </p:cBhvr>
                                      <p:from x="10000" y="10000"/>
                                      <p:to x="200000" y="450000"/>
                                    </p:animScale>
                                    <p:animScale>
                                      <p:cBhvr>
                                        <p:cTn id="9" dur="1230" accel="100000" fill="hold">
                                          <p:stCondLst>
                                            <p:cond delay="770"/>
                                          </p:stCondLst>
                                        </p:cTn>
                                        <p:tgtEl>
                                          <p:spTgt spid="5122"/>
                                        </p:tgtEl>
                                      </p:cBhvr>
                                      <p:from x="200000" y="450000"/>
                                      <p:to x="100000" y="100000"/>
                                    </p:animScale>
                                    <p:set>
                                      <p:cBhvr>
                                        <p:cTn id="10" dur="770" fill="hold"/>
                                        <p:tgtEl>
                                          <p:spTgt spid="5122"/>
                                        </p:tgtEl>
                                        <p:attrNameLst>
                                          <p:attrName>ppt_x</p:attrName>
                                        </p:attrNameLst>
                                      </p:cBhvr>
                                      <p:to>
                                        <p:strVal val="(0.5)"/>
                                      </p:to>
                                    </p:set>
                                    <p:anim from="(0.5)" to="(#ppt_x)" calcmode="lin" valueType="num">
                                      <p:cBhvr>
                                        <p:cTn id="11" dur="1230" accel="100000" fill="hold">
                                          <p:stCondLst>
                                            <p:cond delay="770"/>
                                          </p:stCondLst>
                                        </p:cTn>
                                        <p:tgtEl>
                                          <p:spTgt spid="5122"/>
                                        </p:tgtEl>
                                        <p:attrNameLst>
                                          <p:attrName>ppt_x</p:attrName>
                                        </p:attrNameLst>
                                      </p:cBhvr>
                                    </p:anim>
                                    <p:set>
                                      <p:cBhvr>
                                        <p:cTn id="12" dur="770" fill="hold"/>
                                        <p:tgtEl>
                                          <p:spTgt spid="5122"/>
                                        </p:tgtEl>
                                        <p:attrNameLst>
                                          <p:attrName>ppt_y</p:attrName>
                                        </p:attrNameLst>
                                      </p:cBhvr>
                                      <p:to>
                                        <p:strVal val="(#ppt_y+0.4)"/>
                                      </p:to>
                                    </p:set>
                                    <p:anim from="(#ppt_y+0.4)" to="(#ppt_y)" calcmode="lin" valueType="num">
                                      <p:cBhvr>
                                        <p:cTn id="13" dur="1230" accel="100000" fill="hold">
                                          <p:stCondLst>
                                            <p:cond delay="770"/>
                                          </p:stCondLst>
                                        </p:cTn>
                                        <p:tgtEl>
                                          <p:spTgt spid="5122"/>
                                        </p:tgtEl>
                                        <p:attrNameLst>
                                          <p:attrName>ppt_y</p:attrName>
                                        </p:attrNameLst>
                                      </p:cBhvr>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20"/>
                                        </p:tgtEl>
                                        <p:attrNameLst>
                                          <p:attrName>style.visibility</p:attrName>
                                        </p:attrNameLst>
                                      </p:cBhvr>
                                      <p:to>
                                        <p:strVal val="visible"/>
                                      </p:to>
                                    </p:set>
                                    <p:anim calcmode="lin" valueType="num">
                                      <p:cBhvr additive="base">
                                        <p:cTn id="18" dur="500" fill="hold"/>
                                        <p:tgtEl>
                                          <p:spTgt spid="20"/>
                                        </p:tgtEl>
                                        <p:attrNameLst>
                                          <p:attrName>ppt_x</p:attrName>
                                        </p:attrNameLst>
                                      </p:cBhvr>
                                      <p:tavLst>
                                        <p:tav tm="0">
                                          <p:val>
                                            <p:strVal val="#ppt_x"/>
                                          </p:val>
                                        </p:tav>
                                        <p:tav tm="100000">
                                          <p:val>
                                            <p:strVal val="#ppt_x"/>
                                          </p:val>
                                        </p:tav>
                                      </p:tavLst>
                                    </p:anim>
                                    <p:anim calcmode="lin" valueType="num">
                                      <p:cBhvr additive="base">
                                        <p:cTn id="19"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4"/>
          <p:cNvSpPr txBox="1">
            <a:spLocks noChangeArrowheads="1"/>
          </p:cNvSpPr>
          <p:nvPr/>
        </p:nvSpPr>
        <p:spPr>
          <a:xfrm>
            <a:off x="1557873" y="-3634"/>
            <a:ext cx="10270083" cy="706437"/>
          </a:xfrm>
          <a:prstGeom prst="rect">
            <a:avLst/>
          </a:prstGeom>
        </p:spPr>
        <p:txBody>
          <a:bodyPr vert="horz"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CA" sz="24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rPr>
              <a:t>Les conséquences du déploiement du compteur </a:t>
            </a:r>
            <a:r>
              <a:rPr kumimoji="0" lang="fr-CA" sz="2400" b="1" i="0" u="none" strike="noStrike" kern="1200" cap="all" spc="0" normalizeH="0" baseline="0" noProof="0" dirty="0" err="1"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rPr>
              <a:t>linky</a:t>
            </a:r>
            <a:endParaRPr kumimoji="0" lang="en-US" sz="24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endParaRPr>
          </a:p>
        </p:txBody>
      </p:sp>
      <p:sp>
        <p:nvSpPr>
          <p:cNvPr id="8" name="Rectangle 4"/>
          <p:cNvSpPr txBox="1">
            <a:spLocks noChangeArrowheads="1"/>
          </p:cNvSpPr>
          <p:nvPr/>
        </p:nvSpPr>
        <p:spPr>
          <a:xfrm>
            <a:off x="3717355" y="548680"/>
            <a:ext cx="5040560" cy="576064"/>
          </a:xfrm>
          <a:prstGeom prst="rect">
            <a:avLst/>
          </a:prstGeom>
        </p:spPr>
        <p:txBody>
          <a:bodyPr vert="horz" anchor="ctr">
            <a:noAutofit/>
          </a:bodyPr>
          <a:lstStyle/>
          <a:p>
            <a:pPr marL="0" marR="0" lvl="0" indent="0" algn="just" defTabSz="914400" rtl="0" eaLnBrk="1" fontAlgn="auto" latinLnBrk="0" hangingPunct="1">
              <a:lnSpc>
                <a:spcPct val="100000"/>
              </a:lnSpc>
              <a:spcBef>
                <a:spcPct val="0"/>
              </a:spcBef>
              <a:spcAft>
                <a:spcPts val="0"/>
              </a:spcAft>
              <a:buClrTx/>
              <a:buSzTx/>
              <a:tabLst/>
              <a:defRPr/>
            </a:pPr>
            <a:r>
              <a:rPr lang="fr-CA" sz="24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Comptage en KVA et en </a:t>
            </a:r>
            <a:r>
              <a:rPr lang="fr-CA" sz="2400" b="1" cap="all" dirty="0" err="1"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Kw</a:t>
            </a:r>
            <a:endParaRPr lang="en-US" sz="24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endParaRPr>
          </a:p>
        </p:txBody>
      </p:sp>
      <p:sp>
        <p:nvSpPr>
          <p:cNvPr id="10" name="Rectangle 4"/>
          <p:cNvSpPr>
            <a:spLocks noChangeArrowheads="1"/>
          </p:cNvSpPr>
          <p:nvPr/>
        </p:nvSpPr>
        <p:spPr bwMode="auto">
          <a:xfrm>
            <a:off x="-958" y="6453336"/>
            <a:ext cx="4150361" cy="432048"/>
          </a:xfrm>
          <a:prstGeom prst="rect">
            <a:avLst/>
          </a:prstGeom>
          <a:noFill/>
          <a:ln w="15875">
            <a:solidFill>
              <a:srgbClr val="0066FF"/>
            </a:solidFill>
            <a:miter lim="800000"/>
            <a:headEnd/>
            <a:tailEnd/>
          </a:ln>
        </p:spPr>
        <p:txBody>
          <a:bodyPr anchor="ctr"/>
          <a:lstStyle/>
          <a:p>
            <a:pPr eaLnBrk="0" hangingPunct="0"/>
            <a:r>
              <a:rPr lang="fr-FR" sz="1400" b="1" i="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Nota : source </a:t>
            </a:r>
            <a:r>
              <a:rPr lang="fr-FR" sz="1400" b="1" i="1" cap="all" dirty="0" err="1"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next</a:t>
            </a:r>
            <a:r>
              <a:rPr lang="fr-FR" sz="1400" b="1" i="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-up organisation</a:t>
            </a:r>
            <a:endParaRPr lang="fr-FR" sz="2000" b="1" i="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endParaRPr>
          </a:p>
        </p:txBody>
      </p:sp>
      <p:pic>
        <p:nvPicPr>
          <p:cNvPr id="6146" name="Picture 2" descr="C:\Users\PATRICK\Documents\TRAVAIL-IDF_0917\ARRP\REUNION-RUEIL\Capture-ecran-NEST-UP-COS-PHI.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773139" y="1128702"/>
            <a:ext cx="9326486" cy="5252626"/>
          </a:xfrm>
          <a:prstGeom prst="rect">
            <a:avLst/>
          </a:prstGeom>
          <a:noFill/>
        </p:spPr>
      </p:pic>
    </p:spTree>
    <p:extLst>
      <p:ext uri="{BB962C8B-B14F-4D97-AF65-F5344CB8AC3E}">
        <p14:creationId xmlns:p14="http://schemas.microsoft.com/office/powerpoint/2010/main" val="3198176989"/>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p:cNvSpPr txBox="1">
            <a:spLocks noChangeArrowheads="1"/>
          </p:cNvSpPr>
          <p:nvPr/>
        </p:nvSpPr>
        <p:spPr>
          <a:xfrm>
            <a:off x="1966774" y="-15509"/>
            <a:ext cx="8445639" cy="706437"/>
          </a:xfrm>
          <a:prstGeom prst="rect">
            <a:avLst/>
          </a:prstGeom>
        </p:spPr>
        <p:txBody>
          <a:bodyPr vert="horz"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CA" sz="28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rPr>
              <a:t>Les arguments pour se défendre</a:t>
            </a:r>
            <a:endParaRPr kumimoji="0" lang="en-US" sz="28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endParaRPr>
          </a:p>
        </p:txBody>
      </p:sp>
      <p:sp>
        <p:nvSpPr>
          <p:cNvPr id="4" name="Rectangle 4"/>
          <p:cNvSpPr txBox="1">
            <a:spLocks noChangeArrowheads="1"/>
          </p:cNvSpPr>
          <p:nvPr/>
        </p:nvSpPr>
        <p:spPr>
          <a:xfrm>
            <a:off x="239256" y="1052736"/>
            <a:ext cx="11516780" cy="576064"/>
          </a:xfrm>
          <a:prstGeom prst="rect">
            <a:avLst/>
          </a:prstGeom>
        </p:spPr>
        <p:txBody>
          <a:bodyPr vert="horz" anchor="ctr">
            <a:noAutofit/>
          </a:bodyPr>
          <a:lstStyle/>
          <a:p>
            <a:pPr marL="0" marR="0" lvl="0" indent="0" algn="just" defTabSz="914400" rtl="0" eaLnBrk="1" fontAlgn="auto" latinLnBrk="0" hangingPunct="1">
              <a:lnSpc>
                <a:spcPct val="100000"/>
              </a:lnSpc>
              <a:spcBef>
                <a:spcPct val="0"/>
              </a:spcBef>
              <a:spcAft>
                <a:spcPts val="0"/>
              </a:spcAft>
              <a:buClrTx/>
              <a:buSzTx/>
              <a:buFont typeface="Wingdings" pitchFamily="2" charset="2"/>
              <a:buChar char="q"/>
              <a:tabLst/>
              <a:defRPr/>
            </a:pPr>
            <a:r>
              <a:rPr lang="fr-CA" sz="2400" b="1" dirty="0" smtClean="0">
                <a:solidFill>
                  <a:srgbClr val="0070C0"/>
                </a:solidFill>
              </a:rPr>
              <a:t> Les Compteurs sont la propriété des collectivités locales </a:t>
            </a:r>
          </a:p>
          <a:p>
            <a:pPr marL="0" marR="0" lvl="0" indent="0" algn="just" defTabSz="914400" rtl="0" eaLnBrk="1" fontAlgn="auto" latinLnBrk="0" hangingPunct="1">
              <a:lnSpc>
                <a:spcPct val="100000"/>
              </a:lnSpc>
              <a:spcBef>
                <a:spcPct val="0"/>
              </a:spcBef>
              <a:spcAft>
                <a:spcPts val="0"/>
              </a:spcAft>
              <a:buClrTx/>
              <a:buSzTx/>
              <a:tabLst/>
              <a:defRPr/>
            </a:pPr>
            <a:r>
              <a:rPr lang="fr-CA" sz="2400" b="1" dirty="0" smtClean="0">
                <a:solidFill>
                  <a:srgbClr val="0070C0"/>
                </a:solidFill>
              </a:rPr>
              <a:t>(article l. 322-4 du code de l’énergie) et non d’ENEDIS</a:t>
            </a:r>
            <a:endParaRPr lang="en-US" sz="2400" b="1" dirty="0" smtClean="0">
              <a:solidFill>
                <a:srgbClr val="0070C0"/>
              </a:solidFill>
            </a:endParaRPr>
          </a:p>
        </p:txBody>
      </p:sp>
      <p:sp>
        <p:nvSpPr>
          <p:cNvPr id="5" name="Rectangle 4"/>
          <p:cNvSpPr txBox="1">
            <a:spLocks noChangeArrowheads="1"/>
          </p:cNvSpPr>
          <p:nvPr/>
        </p:nvSpPr>
        <p:spPr>
          <a:xfrm>
            <a:off x="239256" y="3573016"/>
            <a:ext cx="11947982" cy="576064"/>
          </a:xfrm>
          <a:prstGeom prst="rect">
            <a:avLst/>
          </a:prstGeom>
        </p:spPr>
        <p:txBody>
          <a:bodyPr vert="horz" anchor="ctr">
            <a:noAutofit/>
          </a:bodyPr>
          <a:lstStyle/>
          <a:p>
            <a:pPr marL="0" marR="0" lvl="0" indent="0" algn="just" defTabSz="914400" rtl="0" eaLnBrk="1" fontAlgn="auto" latinLnBrk="0" hangingPunct="1">
              <a:lnSpc>
                <a:spcPct val="100000"/>
              </a:lnSpc>
              <a:spcBef>
                <a:spcPct val="0"/>
              </a:spcBef>
              <a:spcAft>
                <a:spcPts val="0"/>
              </a:spcAft>
              <a:buClrTx/>
              <a:buSzTx/>
              <a:buFont typeface="Wingdings" pitchFamily="2" charset="2"/>
              <a:buChar char="q"/>
              <a:tabLst/>
              <a:defRPr/>
            </a:pPr>
            <a:r>
              <a:rPr kumimoji="0" lang="fr-CA" sz="24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rPr>
              <a:t> </a:t>
            </a:r>
            <a:r>
              <a:rPr lang="fr-CA" sz="2400" b="1" dirty="0" smtClean="0">
                <a:solidFill>
                  <a:srgbClr val="0070C0"/>
                </a:solidFill>
              </a:rPr>
              <a:t>Chaque particulier peut refuser le remplacement du compteur</a:t>
            </a:r>
          </a:p>
          <a:p>
            <a:pPr marL="0" marR="0" lvl="0" indent="0" algn="just" defTabSz="914400" rtl="0" eaLnBrk="1" fontAlgn="auto" latinLnBrk="0" hangingPunct="1">
              <a:lnSpc>
                <a:spcPct val="100000"/>
              </a:lnSpc>
              <a:spcBef>
                <a:spcPct val="0"/>
              </a:spcBef>
              <a:spcAft>
                <a:spcPts val="0"/>
              </a:spcAft>
              <a:buClrTx/>
              <a:buSzTx/>
              <a:buFont typeface="Arial" pitchFamily="34" charset="0"/>
              <a:buChar char="•"/>
              <a:tabLst/>
              <a:defRPr/>
            </a:pPr>
            <a:endParaRPr lang="fr-CA" sz="20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endParaRPr>
          </a:p>
          <a:p>
            <a:pPr lvl="0" algn="ctr">
              <a:spcBef>
                <a:spcPct val="0"/>
              </a:spcBef>
              <a:defRPr/>
            </a:pPr>
            <a:r>
              <a:rPr kumimoji="0" lang="fr-CA" sz="2000" b="1" i="0" u="none" strike="noStrike" kern="1200" cap="all" spc="0" normalizeH="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rPr>
              <a:t> 	</a:t>
            </a:r>
            <a:r>
              <a:rPr kumimoji="0" lang="fr-CA" sz="2800" b="1" i="0" u="none" strike="noStrike" kern="1200" cap="all" spc="0" normalizeH="0" noProof="0" dirty="0" smtClean="0">
                <a:ln>
                  <a:noFill/>
                </a:ln>
                <a:solidFill>
                  <a:srgbClr val="FF0000"/>
                </a:solidFill>
                <a:effectLst>
                  <a:reflection blurRad="12700" stA="48000" endA="300" endPos="55000" dir="5400000" sy="-90000" algn="bl" rotWithShape="0"/>
                </a:effectLst>
                <a:uLnTx/>
                <a:uFillTx/>
                <a:latin typeface="Microsoft YaHei" pitchFamily="34" charset="-122"/>
                <a:ea typeface="Microsoft YaHei" pitchFamily="34" charset="-122"/>
                <a:cs typeface="+mj-cs"/>
              </a:rPr>
              <a:t>par lettre </a:t>
            </a:r>
            <a:r>
              <a:rPr kumimoji="0" lang="fr-CA" sz="2800" b="1" i="0" u="none" strike="noStrike" kern="1200" cap="all" spc="0" normalizeH="0" noProof="0" dirty="0" err="1" smtClean="0">
                <a:ln>
                  <a:noFill/>
                </a:ln>
                <a:solidFill>
                  <a:srgbClr val="FF0000"/>
                </a:solidFill>
                <a:effectLst>
                  <a:reflection blurRad="12700" stA="48000" endA="300" endPos="55000" dir="5400000" sy="-90000" algn="bl" rotWithShape="0"/>
                </a:effectLst>
                <a:uLnTx/>
                <a:uFillTx/>
                <a:latin typeface="Microsoft YaHei" pitchFamily="34" charset="-122"/>
                <a:ea typeface="Microsoft YaHei" pitchFamily="34" charset="-122"/>
                <a:cs typeface="+mj-cs"/>
              </a:rPr>
              <a:t>rar</a:t>
            </a:r>
            <a:r>
              <a:rPr kumimoji="0" lang="fr-CA" sz="2800" b="1" i="0" u="none" strike="noStrike" kern="1200" cap="all" spc="0" normalizeH="0" noProof="0" dirty="0" smtClean="0">
                <a:ln>
                  <a:noFill/>
                </a:ln>
                <a:solidFill>
                  <a:srgbClr val="FF0000"/>
                </a:solidFill>
                <a:effectLst>
                  <a:reflection blurRad="12700" stA="48000" endA="300" endPos="55000" dir="5400000" sy="-90000" algn="bl" rotWithShape="0"/>
                </a:effectLst>
                <a:uLnTx/>
                <a:uFillTx/>
                <a:latin typeface="Microsoft YaHei" pitchFamily="34" charset="-122"/>
                <a:ea typeface="Microsoft YaHei" pitchFamily="34" charset="-122"/>
                <a:cs typeface="+mj-cs"/>
              </a:rPr>
              <a:t> à </a:t>
            </a:r>
            <a:r>
              <a:rPr kumimoji="0" lang="fr-CA" sz="2800" b="1" i="0" u="none" strike="noStrike" kern="1200" cap="all" spc="0" normalizeH="0" noProof="0" dirty="0" err="1" smtClean="0">
                <a:ln>
                  <a:noFill/>
                </a:ln>
                <a:solidFill>
                  <a:srgbClr val="FF0000"/>
                </a:solidFill>
                <a:effectLst>
                  <a:reflection blurRad="12700" stA="48000" endA="300" endPos="55000" dir="5400000" sy="-90000" algn="bl" rotWithShape="0"/>
                </a:effectLst>
                <a:uLnTx/>
                <a:uFillTx/>
                <a:latin typeface="Microsoft YaHei" pitchFamily="34" charset="-122"/>
                <a:ea typeface="Microsoft YaHei" pitchFamily="34" charset="-122"/>
                <a:cs typeface="+mj-cs"/>
              </a:rPr>
              <a:t>enedis</a:t>
            </a:r>
            <a:r>
              <a:rPr kumimoji="0" lang="fr-CA" sz="2800" b="1" i="0" u="none" strike="noStrike" kern="1200" cap="all" spc="0" normalizeH="0" noProof="0" dirty="0" smtClean="0">
                <a:ln>
                  <a:noFill/>
                </a:ln>
                <a:solidFill>
                  <a:srgbClr val="FF0000"/>
                </a:solidFill>
                <a:effectLst>
                  <a:reflection blurRad="12700" stA="48000" endA="300" endPos="55000" dir="5400000" sy="-90000" algn="bl" rotWithShape="0"/>
                </a:effectLst>
                <a:uLnTx/>
                <a:uFillTx/>
                <a:latin typeface="Microsoft YaHei" pitchFamily="34" charset="-122"/>
                <a:ea typeface="Microsoft YaHei" pitchFamily="34" charset="-122"/>
                <a:cs typeface="+mj-cs"/>
              </a:rPr>
              <a:t> </a:t>
            </a:r>
          </a:p>
          <a:p>
            <a:pPr lvl="0" algn="ctr">
              <a:spcBef>
                <a:spcPct val="0"/>
              </a:spcBef>
              <a:defRPr/>
            </a:pPr>
            <a:endParaRPr kumimoji="0" lang="fr-CA" sz="2800" b="1" i="0" u="none" strike="noStrike" kern="1200" cap="all" spc="0" normalizeH="0" noProof="0" dirty="0" smtClean="0">
              <a:ln>
                <a:noFill/>
              </a:ln>
              <a:solidFill>
                <a:srgbClr val="FF0000"/>
              </a:solidFill>
              <a:effectLst>
                <a:reflection blurRad="12700" stA="48000" endA="300" endPos="55000" dir="5400000" sy="-90000" algn="bl" rotWithShape="0"/>
              </a:effectLst>
              <a:uLnTx/>
              <a:uFillTx/>
              <a:latin typeface="Microsoft YaHei" pitchFamily="34" charset="-122"/>
              <a:ea typeface="Microsoft YaHei" pitchFamily="34" charset="-122"/>
              <a:cs typeface="+mj-cs"/>
            </a:endParaRPr>
          </a:p>
          <a:p>
            <a:pPr lvl="0" algn="ctr">
              <a:spcBef>
                <a:spcPct val="0"/>
              </a:spcBef>
              <a:defRPr/>
            </a:pPr>
            <a:r>
              <a:rPr kumimoji="0" lang="fr-CA" sz="2800" b="1" i="0" u="none" strike="noStrike" kern="1200" cap="all" spc="0" normalizeH="0" noProof="0" dirty="0" smtClean="0">
                <a:ln>
                  <a:noFill/>
                </a:ln>
                <a:solidFill>
                  <a:srgbClr val="FF0000"/>
                </a:solidFill>
                <a:effectLst>
                  <a:reflection blurRad="12700" stA="48000" endA="300" endPos="55000" dir="5400000" sy="-90000" algn="bl" rotWithShape="0"/>
                </a:effectLst>
                <a:uLnTx/>
                <a:uFillTx/>
                <a:latin typeface="Microsoft YaHei" pitchFamily="34" charset="-122"/>
                <a:ea typeface="Microsoft YaHei" pitchFamily="34" charset="-122"/>
                <a:cs typeface="+mj-cs"/>
              </a:rPr>
              <a:t>ou </a:t>
            </a:r>
          </a:p>
          <a:p>
            <a:pPr lvl="0" algn="ctr">
              <a:spcBef>
                <a:spcPct val="0"/>
              </a:spcBef>
              <a:defRPr/>
            </a:pPr>
            <a:endParaRPr kumimoji="0" lang="fr-CA" sz="2800" b="1" i="0" u="none" strike="noStrike" kern="1200" cap="all" spc="0" normalizeH="0" noProof="0" dirty="0" smtClean="0">
              <a:ln>
                <a:noFill/>
              </a:ln>
              <a:solidFill>
                <a:srgbClr val="FF0000"/>
              </a:solidFill>
              <a:effectLst>
                <a:reflection blurRad="12700" stA="48000" endA="300" endPos="55000" dir="5400000" sy="-90000" algn="bl" rotWithShape="0"/>
              </a:effectLst>
              <a:uLnTx/>
              <a:uFillTx/>
              <a:latin typeface="Microsoft YaHei" pitchFamily="34" charset="-122"/>
              <a:ea typeface="Microsoft YaHei" pitchFamily="34" charset="-122"/>
              <a:cs typeface="+mj-cs"/>
            </a:endParaRPr>
          </a:p>
          <a:p>
            <a:pPr lvl="0" algn="ctr">
              <a:spcBef>
                <a:spcPct val="0"/>
              </a:spcBef>
              <a:defRPr/>
            </a:pPr>
            <a:r>
              <a:rPr kumimoji="0" lang="fr-CA" sz="2800" b="1" i="0" u="none" strike="noStrike" kern="1200" cap="all" spc="0" normalizeH="0" noProof="0" dirty="0" smtClean="0">
                <a:ln>
                  <a:noFill/>
                </a:ln>
                <a:solidFill>
                  <a:srgbClr val="FF0000"/>
                </a:solidFill>
                <a:effectLst>
                  <a:reflection blurRad="12700" stA="48000" endA="300" endPos="55000" dir="5400000" sy="-90000" algn="bl" rotWithShape="0"/>
                </a:effectLst>
                <a:uLnTx/>
                <a:uFillTx/>
                <a:latin typeface="Microsoft YaHei" pitchFamily="34" charset="-122"/>
                <a:ea typeface="Microsoft YaHei" pitchFamily="34" charset="-122"/>
                <a:cs typeface="+mj-cs"/>
              </a:rPr>
              <a:t>par  </a:t>
            </a:r>
            <a:r>
              <a:rPr lang="fr-CA" sz="2800" b="1" cap="all" dirty="0" smtClean="0">
                <a:solidFill>
                  <a:srgbClr val="FF0000"/>
                </a:solidFill>
                <a:effectLst>
                  <a:reflection blurRad="12700" stA="48000" endA="300" endPos="55000" dir="5400000" sy="-90000" algn="bl" rotWithShape="0"/>
                </a:effectLst>
                <a:latin typeface="Microsoft YaHei" pitchFamily="34" charset="-122"/>
                <a:ea typeface="Microsoft YaHei" pitchFamily="34" charset="-122"/>
                <a:cs typeface="+mj-cs"/>
              </a:rPr>
              <a:t>Huissier  sommation </a:t>
            </a:r>
            <a:r>
              <a:rPr kumimoji="0" lang="fr-CA" sz="2800" b="1" i="0" u="none" strike="noStrike" kern="1200" cap="all" spc="0" normalizeH="0" noProof="0" dirty="0" smtClean="0">
                <a:ln>
                  <a:noFill/>
                </a:ln>
                <a:solidFill>
                  <a:srgbClr val="FF0000"/>
                </a:solidFill>
                <a:effectLst>
                  <a:reflection blurRad="12700" stA="48000" endA="300" endPos="55000" dir="5400000" sy="-90000" algn="bl" rotWithShape="0"/>
                </a:effectLst>
                <a:uLnTx/>
                <a:uFillTx/>
                <a:latin typeface="Microsoft YaHei" pitchFamily="34" charset="-122"/>
                <a:ea typeface="Microsoft YaHei" pitchFamily="34" charset="-122"/>
                <a:cs typeface="+mj-cs"/>
              </a:rPr>
              <a:t>de ne pas faire</a:t>
            </a:r>
          </a:p>
          <a:p>
            <a:pPr marL="0" marR="0" lvl="0" indent="0" algn="ctr" defTabSz="914400" rtl="0" eaLnBrk="1" fontAlgn="auto" latinLnBrk="0" hangingPunct="1">
              <a:lnSpc>
                <a:spcPct val="100000"/>
              </a:lnSpc>
              <a:spcBef>
                <a:spcPct val="0"/>
              </a:spcBef>
              <a:spcAft>
                <a:spcPts val="0"/>
              </a:spcAft>
              <a:buClrTx/>
              <a:buSzTx/>
              <a:tabLst/>
              <a:defRPr/>
            </a:pPr>
            <a:r>
              <a:rPr kumimoji="0" lang="fr-CA" sz="2800" b="1" i="0" u="none" strike="noStrike" kern="1200" cap="all" spc="0" normalizeH="0" noProof="0" dirty="0" smtClean="0">
                <a:ln>
                  <a:noFill/>
                </a:ln>
                <a:solidFill>
                  <a:srgbClr val="FF0000"/>
                </a:solidFill>
                <a:effectLst>
                  <a:reflection blurRad="12700" stA="48000" endA="300" endPos="55000" dir="5400000" sy="-90000" algn="bl" rotWithShape="0"/>
                </a:effectLst>
                <a:uLnTx/>
                <a:uFillTx/>
                <a:latin typeface="Microsoft YaHei" pitchFamily="34" charset="-122"/>
                <a:ea typeface="Microsoft YaHei" pitchFamily="34" charset="-122"/>
                <a:cs typeface="+mj-cs"/>
              </a:rPr>
              <a:t>	</a:t>
            </a:r>
          </a:p>
          <a:p>
            <a:pPr marL="0" marR="0" lvl="0" indent="0" algn="ctr" defTabSz="914400" rtl="0" eaLnBrk="1" fontAlgn="auto" latinLnBrk="0" hangingPunct="1">
              <a:lnSpc>
                <a:spcPct val="100000"/>
              </a:lnSpc>
              <a:spcBef>
                <a:spcPct val="0"/>
              </a:spcBef>
              <a:spcAft>
                <a:spcPts val="0"/>
              </a:spcAft>
              <a:buClrTx/>
              <a:buSzTx/>
              <a:tabLst/>
              <a:defRPr/>
            </a:pPr>
            <a:r>
              <a:rPr lang="fr-CA" sz="2400" b="1" dirty="0" smtClean="0">
                <a:solidFill>
                  <a:srgbClr val="0070C0"/>
                </a:solidFill>
              </a:rPr>
              <a:t>avec copie au maire de la commune qui est propriétaire des compteurs </a:t>
            </a:r>
            <a:endParaRPr lang="en-US" sz="2400" b="1" dirty="0" smtClean="0">
              <a:solidFill>
                <a:srgbClr val="0070C0"/>
              </a:solidFill>
            </a:endParaRPr>
          </a:p>
        </p:txBody>
      </p:sp>
      <p:sp>
        <p:nvSpPr>
          <p:cNvPr id="6" name="Rectangle 4"/>
          <p:cNvSpPr txBox="1">
            <a:spLocks noChangeArrowheads="1"/>
          </p:cNvSpPr>
          <p:nvPr/>
        </p:nvSpPr>
        <p:spPr>
          <a:xfrm>
            <a:off x="239256" y="6165304"/>
            <a:ext cx="11516780" cy="576064"/>
          </a:xfrm>
          <a:prstGeom prst="rect">
            <a:avLst/>
          </a:prstGeom>
        </p:spPr>
        <p:txBody>
          <a:bodyPr vert="horz" anchor="ctr">
            <a:noAutofit/>
          </a:bodyPr>
          <a:lstStyle/>
          <a:p>
            <a:pPr marL="0" marR="0" lvl="0" indent="0" algn="just" defTabSz="914400" rtl="0" eaLnBrk="1" fontAlgn="auto" latinLnBrk="0" hangingPunct="1">
              <a:lnSpc>
                <a:spcPct val="100000"/>
              </a:lnSpc>
              <a:spcBef>
                <a:spcPct val="0"/>
              </a:spcBef>
              <a:spcAft>
                <a:spcPts val="0"/>
              </a:spcAft>
              <a:buClrTx/>
              <a:buSzTx/>
              <a:buFont typeface="Wingdings" pitchFamily="2" charset="2"/>
              <a:buChar char="q"/>
              <a:tabLst/>
              <a:defRPr/>
            </a:pPr>
            <a:r>
              <a:rPr kumimoji="0" lang="fr-CA" sz="24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rPr>
              <a:t> </a:t>
            </a:r>
            <a:r>
              <a:rPr lang="fr-CA" sz="2400" b="1" dirty="0" smtClean="0">
                <a:solidFill>
                  <a:srgbClr val="0070C0"/>
                </a:solidFill>
              </a:rPr>
              <a:t>Les maires peuvent prendre des délibérations pour s’opposer au déploiement des compteurs  sur  leurs  communes</a:t>
            </a:r>
          </a:p>
          <a:p>
            <a:pPr marL="0" marR="0" lvl="0" indent="0" algn="just" defTabSz="914400" rtl="0" eaLnBrk="1" fontAlgn="auto" latinLnBrk="0" hangingPunct="1">
              <a:lnSpc>
                <a:spcPct val="100000"/>
              </a:lnSpc>
              <a:spcBef>
                <a:spcPct val="0"/>
              </a:spcBef>
              <a:spcAft>
                <a:spcPts val="0"/>
              </a:spcAft>
              <a:buClrTx/>
              <a:buSzTx/>
              <a:buFont typeface="Arial" pitchFamily="34" charset="0"/>
              <a:buChar char="•"/>
              <a:tabLst/>
              <a:defRPr/>
            </a:pPr>
            <a:endParaRPr lang="fr-CA" sz="2400" b="1" cap="all" baseline="0"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endParaRPr>
          </a:p>
        </p:txBody>
      </p:sp>
    </p:spTree>
    <p:extLst>
      <p:ext uri="{BB962C8B-B14F-4D97-AF65-F5344CB8AC3E}">
        <p14:creationId xmlns:p14="http://schemas.microsoft.com/office/powerpoint/2010/main" val="3198176989"/>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053059" y="25460"/>
            <a:ext cx="11134179" cy="523220"/>
          </a:xfrm>
          <a:prstGeom prst="rect">
            <a:avLst/>
          </a:prstGeom>
          <a:noFill/>
        </p:spPr>
        <p:txBody>
          <a:bodyPr wrap="square" rtlCol="0">
            <a:spAutoFit/>
          </a:bodyPr>
          <a:lstStyle/>
          <a:p>
            <a:pPr algn="ctr"/>
            <a:r>
              <a:rPr lang="fr-FR" sz="2800" b="1" dirty="0" smtClean="0">
                <a:solidFill>
                  <a:srgbClr val="3366FF"/>
                </a:solidFill>
                <a:latin typeface="Microsoft YaHei" pitchFamily="34" charset="-122"/>
                <a:ea typeface="Microsoft YaHei" pitchFamily="34" charset="-122"/>
                <a:cs typeface="+mj-cs"/>
              </a:rPr>
              <a:t>CARTE DE FRANCE DES COMMUNES REFUSANT LE LINKY</a:t>
            </a:r>
          </a:p>
        </p:txBody>
      </p:sp>
      <p:sp>
        <p:nvSpPr>
          <p:cNvPr id="5" name="Rectangle 4"/>
          <p:cNvSpPr/>
          <p:nvPr/>
        </p:nvSpPr>
        <p:spPr>
          <a:xfrm>
            <a:off x="1557115" y="548680"/>
            <a:ext cx="9721080" cy="492443"/>
          </a:xfrm>
          <a:prstGeom prst="rect">
            <a:avLst/>
          </a:prstGeom>
        </p:spPr>
        <p:txBody>
          <a:bodyPr wrap="square">
            <a:spAutoFit/>
          </a:bodyPr>
          <a:lstStyle/>
          <a:p>
            <a:pPr algn="ctr"/>
            <a:r>
              <a:rPr lang="fr-FR" sz="2600" b="1" dirty="0" smtClean="0">
                <a:solidFill>
                  <a:srgbClr val="FF0000"/>
                </a:solidFill>
              </a:rPr>
              <a:t>407 communes ont dit NON au </a:t>
            </a:r>
            <a:r>
              <a:rPr lang="fr-FR" sz="2600" b="1" dirty="0" err="1" smtClean="0">
                <a:solidFill>
                  <a:srgbClr val="FF0000"/>
                </a:solidFill>
              </a:rPr>
              <a:t>Linky</a:t>
            </a:r>
            <a:r>
              <a:rPr lang="fr-FR" sz="2600" b="1" dirty="0" smtClean="0">
                <a:solidFill>
                  <a:srgbClr val="FF0000"/>
                </a:solidFill>
              </a:rPr>
              <a:t> classement par régions</a:t>
            </a:r>
          </a:p>
        </p:txBody>
      </p:sp>
      <p:pic>
        <p:nvPicPr>
          <p:cNvPr id="51202" name="Picture 2" descr="G:\BACK-UP_DOCUMENTS_060917\ASSOCIATION-ARRP91\DOSSIER-LINKY\CARTE-FRANCE-REFUS\2017 09 03 carte de refus compteurs par région.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573339" y="1052736"/>
            <a:ext cx="4848301" cy="5472608"/>
          </a:xfrm>
          <a:prstGeom prst="rect">
            <a:avLst/>
          </a:prstGeom>
          <a:noFill/>
        </p:spPr>
      </p:pic>
    </p:spTree>
    <p:extLst>
      <p:ext uri="{BB962C8B-B14F-4D97-AF65-F5344CB8AC3E}">
        <p14:creationId xmlns:p14="http://schemas.microsoft.com/office/powerpoint/2010/main" val="3198176989"/>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053059" y="25460"/>
            <a:ext cx="11134179" cy="523220"/>
          </a:xfrm>
          <a:prstGeom prst="rect">
            <a:avLst/>
          </a:prstGeom>
          <a:noFill/>
        </p:spPr>
        <p:txBody>
          <a:bodyPr wrap="square" rtlCol="0">
            <a:spAutoFit/>
          </a:bodyPr>
          <a:lstStyle/>
          <a:p>
            <a:pPr algn="ctr"/>
            <a:r>
              <a:rPr lang="fr-FR" sz="2800" b="1" dirty="0" smtClean="0">
                <a:solidFill>
                  <a:srgbClr val="3366FF"/>
                </a:solidFill>
                <a:latin typeface="Microsoft YaHei" pitchFamily="34" charset="-122"/>
                <a:ea typeface="Microsoft YaHei" pitchFamily="34" charset="-122"/>
                <a:cs typeface="+mj-cs"/>
              </a:rPr>
              <a:t>CARTE DE FRANCE DES COMMUNES REFUSANT LE LINKY</a:t>
            </a:r>
          </a:p>
        </p:txBody>
      </p:sp>
      <p:sp>
        <p:nvSpPr>
          <p:cNvPr id="5" name="Rectangle 4"/>
          <p:cNvSpPr/>
          <p:nvPr/>
        </p:nvSpPr>
        <p:spPr>
          <a:xfrm>
            <a:off x="1269083" y="476672"/>
            <a:ext cx="10513168" cy="492443"/>
          </a:xfrm>
          <a:prstGeom prst="rect">
            <a:avLst/>
          </a:prstGeom>
        </p:spPr>
        <p:txBody>
          <a:bodyPr wrap="square">
            <a:spAutoFit/>
          </a:bodyPr>
          <a:lstStyle/>
          <a:p>
            <a:pPr algn="just"/>
            <a:r>
              <a:rPr lang="fr-FR" sz="2600" b="1" dirty="0" smtClean="0">
                <a:solidFill>
                  <a:srgbClr val="FF0000"/>
                </a:solidFill>
              </a:rPr>
              <a:t>407 communes ont dit NON au </a:t>
            </a:r>
            <a:r>
              <a:rPr lang="fr-FR" sz="2600" b="1" dirty="0" err="1" smtClean="0">
                <a:solidFill>
                  <a:srgbClr val="FF0000"/>
                </a:solidFill>
              </a:rPr>
              <a:t>Linky</a:t>
            </a:r>
            <a:r>
              <a:rPr lang="fr-FR" sz="2600" b="1" dirty="0" smtClean="0">
                <a:solidFill>
                  <a:srgbClr val="FF0000"/>
                </a:solidFill>
              </a:rPr>
              <a:t> classement par départements</a:t>
            </a:r>
          </a:p>
        </p:txBody>
      </p:sp>
      <p:pic>
        <p:nvPicPr>
          <p:cNvPr id="52226" name="Picture 2" descr="G:\BACK-UP_DOCUMENTS_060917\ASSOCIATION-ARRP91\DOSSIER-LINKY\CARTE-FRANCE-REFUS\2017 09 03 Carte refus communes par départements et régions.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413099" y="995940"/>
            <a:ext cx="9793088" cy="5862059"/>
          </a:xfrm>
          <a:prstGeom prst="rect">
            <a:avLst/>
          </a:prstGeom>
          <a:noFill/>
        </p:spPr>
      </p:pic>
    </p:spTree>
    <p:extLst>
      <p:ext uri="{BB962C8B-B14F-4D97-AF65-F5344CB8AC3E}">
        <p14:creationId xmlns:p14="http://schemas.microsoft.com/office/powerpoint/2010/main" val="3198176989"/>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txBox="1">
            <a:spLocks noChangeArrowheads="1"/>
          </p:cNvSpPr>
          <p:nvPr/>
        </p:nvSpPr>
        <p:spPr>
          <a:xfrm>
            <a:off x="623150" y="1844824"/>
            <a:ext cx="10461075" cy="576064"/>
          </a:xfrm>
          <a:prstGeom prst="rect">
            <a:avLst/>
          </a:prstGeom>
        </p:spPr>
        <p:txBody>
          <a:bodyPr vert="horz" anchor="ctr">
            <a:noAutofit/>
          </a:bodyPr>
          <a:lstStyle/>
          <a:p>
            <a:pPr marL="0" marR="0" lvl="0" indent="0" algn="just" defTabSz="914400" rtl="0" eaLnBrk="1" fontAlgn="auto" latinLnBrk="0" hangingPunct="1">
              <a:lnSpc>
                <a:spcPct val="100000"/>
              </a:lnSpc>
              <a:spcBef>
                <a:spcPct val="0"/>
              </a:spcBef>
              <a:spcAft>
                <a:spcPts val="0"/>
              </a:spcAft>
              <a:buClrTx/>
              <a:buSzTx/>
              <a:buFont typeface="Wingdings" pitchFamily="2" charset="2"/>
              <a:buChar char="q"/>
              <a:tabLst/>
              <a:defRPr/>
            </a:pPr>
            <a:r>
              <a:rPr lang="fr-CA" sz="2400" b="1" dirty="0" smtClean="0">
                <a:solidFill>
                  <a:srgbClr val="0070C0"/>
                </a:solidFill>
              </a:rPr>
              <a:t>Si contrat antérieur au 01/02/2014</a:t>
            </a:r>
          </a:p>
          <a:p>
            <a:pPr marL="0" marR="0" lvl="0" indent="0" algn="just" defTabSz="914400" rtl="0" eaLnBrk="1" fontAlgn="auto" latinLnBrk="0" hangingPunct="1">
              <a:lnSpc>
                <a:spcPct val="100000"/>
              </a:lnSpc>
              <a:spcBef>
                <a:spcPct val="0"/>
              </a:spcBef>
              <a:spcAft>
                <a:spcPts val="0"/>
              </a:spcAft>
              <a:buClrTx/>
              <a:buSzTx/>
              <a:tabLst/>
              <a:defRPr/>
            </a:pPr>
            <a:endParaRPr lang="fr-CA" sz="24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endParaRPr>
          </a:p>
          <a:p>
            <a:pPr marL="0" marR="0" lvl="0" indent="0" algn="just" defTabSz="914400" rtl="0" eaLnBrk="1" fontAlgn="auto" latinLnBrk="0" hangingPunct="1">
              <a:lnSpc>
                <a:spcPct val="100000"/>
              </a:lnSpc>
              <a:spcBef>
                <a:spcPct val="0"/>
              </a:spcBef>
              <a:spcAft>
                <a:spcPts val="0"/>
              </a:spcAft>
              <a:buClrTx/>
              <a:buSzTx/>
              <a:tabLst/>
              <a:defRPr/>
            </a:pPr>
            <a:r>
              <a:rPr kumimoji="0" lang="fr-CA" sz="2400" b="1" i="0" u="none" strike="noStrike" kern="1200" cap="all" spc="0" normalizeH="0" baseline="0" noProof="0" dirty="0" smtClean="0">
                <a:ln>
                  <a:noFill/>
                </a:ln>
                <a:solidFill>
                  <a:srgbClr val="FF0000"/>
                </a:solidFill>
                <a:effectLst>
                  <a:reflection blurRad="12700" stA="48000" endA="300" endPos="55000" dir="5400000" sy="-90000" algn="bl" rotWithShape="0"/>
                </a:effectLst>
                <a:uLnTx/>
                <a:uFillTx/>
                <a:latin typeface="Microsoft YaHei" pitchFamily="34" charset="-122"/>
                <a:ea typeface="Microsoft YaHei" pitchFamily="34" charset="-122"/>
                <a:cs typeface="+mj-cs"/>
              </a:rPr>
              <a:t>		Une seule fréquence est prévue</a:t>
            </a:r>
            <a:endParaRPr kumimoji="0" lang="en-US" sz="2400" b="1" i="0" u="none" strike="noStrike" kern="1200" cap="all" spc="0" normalizeH="0" baseline="0" noProof="0" dirty="0" smtClean="0">
              <a:ln>
                <a:noFill/>
              </a:ln>
              <a:solidFill>
                <a:srgbClr val="FF0000"/>
              </a:solidFill>
              <a:effectLst>
                <a:reflection blurRad="12700" stA="48000" endA="300" endPos="55000" dir="5400000" sy="-90000" algn="bl" rotWithShape="0"/>
              </a:effectLst>
              <a:uLnTx/>
              <a:uFillTx/>
              <a:latin typeface="Microsoft YaHei" pitchFamily="34" charset="-122"/>
              <a:ea typeface="Microsoft YaHei" pitchFamily="34" charset="-122"/>
              <a:cs typeface="+mj-cs"/>
            </a:endParaRPr>
          </a:p>
        </p:txBody>
      </p:sp>
      <p:sp>
        <p:nvSpPr>
          <p:cNvPr id="4" name="Rectangle 4"/>
          <p:cNvSpPr txBox="1">
            <a:spLocks noChangeArrowheads="1"/>
          </p:cNvSpPr>
          <p:nvPr/>
        </p:nvSpPr>
        <p:spPr>
          <a:xfrm>
            <a:off x="1845147" y="-13741"/>
            <a:ext cx="8445639" cy="706437"/>
          </a:xfrm>
          <a:prstGeom prst="rect">
            <a:avLst/>
          </a:prstGeom>
        </p:spPr>
        <p:txBody>
          <a:bodyPr vert="horz"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CA" sz="28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rPr>
              <a:t>Les arguments pour se défendre</a:t>
            </a:r>
            <a:endParaRPr kumimoji="0" lang="en-US" sz="28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endParaRPr>
          </a:p>
        </p:txBody>
      </p:sp>
      <p:sp>
        <p:nvSpPr>
          <p:cNvPr id="5" name="Rectangle 4"/>
          <p:cNvSpPr txBox="1">
            <a:spLocks noChangeArrowheads="1"/>
          </p:cNvSpPr>
          <p:nvPr/>
        </p:nvSpPr>
        <p:spPr>
          <a:xfrm>
            <a:off x="481495" y="4653136"/>
            <a:ext cx="11516780" cy="936104"/>
          </a:xfrm>
          <a:prstGeom prst="rect">
            <a:avLst/>
          </a:prstGeom>
        </p:spPr>
        <p:txBody>
          <a:bodyPr vert="horz" anchor="ctr">
            <a:noAutofit/>
          </a:bodyPr>
          <a:lstStyle/>
          <a:p>
            <a:pPr marL="0" marR="0" lvl="0" indent="0" algn="just" defTabSz="914400" rtl="0" eaLnBrk="1" fontAlgn="auto" latinLnBrk="0" hangingPunct="1">
              <a:lnSpc>
                <a:spcPct val="100000"/>
              </a:lnSpc>
              <a:spcBef>
                <a:spcPct val="0"/>
              </a:spcBef>
              <a:spcAft>
                <a:spcPts val="0"/>
              </a:spcAft>
              <a:buClrTx/>
              <a:buSzTx/>
              <a:buFont typeface="Wingdings" pitchFamily="2" charset="2"/>
              <a:buChar char="q"/>
              <a:tabLst/>
              <a:defRPr/>
            </a:pPr>
            <a:r>
              <a:rPr lang="fr-CA" sz="2400" b="1" dirty="0" smtClean="0">
                <a:solidFill>
                  <a:srgbClr val="0070C0"/>
                </a:solidFill>
              </a:rPr>
              <a:t>Extrait de la norme afnor EN50160</a:t>
            </a:r>
          </a:p>
          <a:p>
            <a:pPr marL="0" marR="0" lvl="0" indent="0" algn="just" defTabSz="914400" rtl="0" eaLnBrk="1" fontAlgn="auto" latinLnBrk="0" hangingPunct="1">
              <a:lnSpc>
                <a:spcPct val="100000"/>
              </a:lnSpc>
              <a:spcBef>
                <a:spcPct val="0"/>
              </a:spcBef>
              <a:spcAft>
                <a:spcPts val="0"/>
              </a:spcAft>
              <a:buClrTx/>
              <a:buSzTx/>
              <a:buFont typeface="Arial" pitchFamily="34" charset="0"/>
              <a:buChar char="•"/>
              <a:tabLst/>
              <a:defRPr/>
            </a:pPr>
            <a:endParaRPr kumimoji="0" lang="fr-CA" sz="2800" b="1" i="0" u="none" strike="noStrike" kern="1200" cap="all" spc="0" normalizeH="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endParaRPr>
          </a:p>
          <a:p>
            <a:pPr marL="0" marR="0" lvl="0" indent="0" algn="just" defTabSz="914400" rtl="0" eaLnBrk="1" fontAlgn="auto" latinLnBrk="0" hangingPunct="1">
              <a:lnSpc>
                <a:spcPct val="100000"/>
              </a:lnSpc>
              <a:spcBef>
                <a:spcPct val="0"/>
              </a:spcBef>
              <a:spcAft>
                <a:spcPts val="0"/>
              </a:spcAft>
              <a:buClrTx/>
              <a:buSzTx/>
              <a:tabLst/>
              <a:defRPr/>
            </a:pPr>
            <a:r>
              <a:rPr lang="fr-CA" sz="2400" b="1" dirty="0" smtClean="0">
                <a:solidFill>
                  <a:srgbClr val="0070C0"/>
                </a:solidFill>
              </a:rPr>
              <a:t>Plage de fréquences de 49,5 -50,5 Hz pendant 99,5 % d’une année</a:t>
            </a:r>
          </a:p>
          <a:p>
            <a:pPr algn="just">
              <a:spcBef>
                <a:spcPct val="0"/>
              </a:spcBef>
              <a:defRPr/>
            </a:pPr>
            <a:r>
              <a:rPr lang="fr-CA" sz="2400" b="1" dirty="0" smtClean="0">
                <a:solidFill>
                  <a:srgbClr val="0070C0"/>
                </a:solidFill>
              </a:rPr>
              <a:t>Plage élargie de fréquences de 47 -52 Hz pendant 100 % du temps</a:t>
            </a:r>
          </a:p>
          <a:p>
            <a:pPr algn="just">
              <a:spcBef>
                <a:spcPct val="0"/>
              </a:spcBef>
              <a:defRPr/>
            </a:pPr>
            <a:r>
              <a:rPr lang="fr-CA" sz="2400" b="1" dirty="0" smtClean="0">
                <a:solidFill>
                  <a:srgbClr val="0070C0"/>
                </a:solidFill>
              </a:rPr>
              <a:t>Tension de 230 VAC en monophasé et 400 </a:t>
            </a:r>
            <a:r>
              <a:rPr lang="fr-CA" sz="2400" b="1" dirty="0" err="1" smtClean="0">
                <a:solidFill>
                  <a:srgbClr val="0070C0"/>
                </a:solidFill>
              </a:rPr>
              <a:t>Vac</a:t>
            </a:r>
            <a:r>
              <a:rPr lang="fr-CA" sz="2400" b="1" dirty="0" smtClean="0">
                <a:solidFill>
                  <a:srgbClr val="0070C0"/>
                </a:solidFill>
              </a:rPr>
              <a:t> en triphasé en valeurs efficaces</a:t>
            </a:r>
            <a:endParaRPr lang="en-US" sz="2400" b="1" dirty="0" smtClean="0">
              <a:solidFill>
                <a:srgbClr val="0070C0"/>
              </a:solidFill>
            </a:endParaRPr>
          </a:p>
          <a:p>
            <a:pPr marL="0" marR="0" lvl="0" indent="0" algn="just" defTabSz="914400" rtl="0" eaLnBrk="1" fontAlgn="auto" latinLnBrk="0" hangingPunct="1">
              <a:lnSpc>
                <a:spcPct val="100000"/>
              </a:lnSpc>
              <a:spcBef>
                <a:spcPct val="0"/>
              </a:spcBef>
              <a:spcAft>
                <a:spcPts val="0"/>
              </a:spcAft>
              <a:buClrTx/>
              <a:buSzTx/>
              <a:buFont typeface="Arial" pitchFamily="34" charset="0"/>
              <a:buChar char="•"/>
              <a:tabLst/>
              <a:defRPr/>
            </a:pPr>
            <a:endParaRPr kumimoji="0" lang="en-US" sz="20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endParaRPr>
          </a:p>
        </p:txBody>
      </p:sp>
      <p:pic>
        <p:nvPicPr>
          <p:cNvPr id="6" name="Picture 2" descr="C:\Users\PATRICK\Documents\TRAVAIL-IDF_0917\ARRP\REUNION-RUEIL\sinusoide-Linky.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101731" y="2924944"/>
            <a:ext cx="2282604" cy="1444402"/>
          </a:xfrm>
          <a:prstGeom prst="rect">
            <a:avLst/>
          </a:prstGeom>
          <a:noFill/>
        </p:spPr>
      </p:pic>
      <p:pic>
        <p:nvPicPr>
          <p:cNvPr id="7" name="Picture 3" descr="C:\Users\PATRICK\Documents\TRAVAIL-IDF_0917\ARRP\REUNION-RUEIL\sinusoide-Linky_1.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333979" y="2919161"/>
            <a:ext cx="2477187" cy="1440660"/>
          </a:xfrm>
          <a:prstGeom prst="rect">
            <a:avLst/>
          </a:prstGeom>
          <a:noFill/>
        </p:spPr>
      </p:pic>
      <p:sp>
        <p:nvSpPr>
          <p:cNvPr id="9" name="Croix 8"/>
          <p:cNvSpPr/>
          <p:nvPr/>
        </p:nvSpPr>
        <p:spPr>
          <a:xfrm rot="3016322">
            <a:off x="9882352" y="2938794"/>
            <a:ext cx="1413980" cy="1340452"/>
          </a:xfrm>
          <a:prstGeom prst="plus">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Tree>
    <p:extLst>
      <p:ext uri="{BB962C8B-B14F-4D97-AF65-F5344CB8AC3E}">
        <p14:creationId xmlns:p14="http://schemas.microsoft.com/office/powerpoint/2010/main" val="3198176989"/>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par>
                          <p:cTn id="13" fill="hold">
                            <p:stCondLst>
                              <p:cond delay="500"/>
                            </p:stCondLst>
                            <p:childTnLst>
                              <p:par>
                                <p:cTn id="14" presetID="53" presetClass="entr" presetSubtype="0" fill="hold" grpId="0" nodeType="afterEffect">
                                  <p:stCondLst>
                                    <p:cond delay="3000"/>
                                  </p:stCondLst>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p:cNvSpPr txBox="1">
            <a:spLocks noChangeArrowheads="1"/>
          </p:cNvSpPr>
          <p:nvPr/>
        </p:nvSpPr>
        <p:spPr>
          <a:xfrm>
            <a:off x="1966774" y="-3634"/>
            <a:ext cx="8445639" cy="706437"/>
          </a:xfrm>
          <a:prstGeom prst="rect">
            <a:avLst/>
          </a:prstGeom>
        </p:spPr>
        <p:txBody>
          <a:bodyPr vert="horz"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CA" sz="28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rPr>
              <a:t>Les arguments pour se défendre</a:t>
            </a:r>
            <a:endParaRPr kumimoji="0" lang="en-US" sz="28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endParaRPr>
          </a:p>
        </p:txBody>
      </p:sp>
      <p:sp>
        <p:nvSpPr>
          <p:cNvPr id="4" name="Rectangle 4"/>
          <p:cNvSpPr txBox="1">
            <a:spLocks noChangeArrowheads="1"/>
          </p:cNvSpPr>
          <p:nvPr/>
        </p:nvSpPr>
        <p:spPr>
          <a:xfrm>
            <a:off x="911071" y="908720"/>
            <a:ext cx="10077182" cy="576064"/>
          </a:xfrm>
          <a:prstGeom prst="rect">
            <a:avLst/>
          </a:prstGeom>
        </p:spPr>
        <p:txBody>
          <a:bodyPr vert="horz" anchor="ctr">
            <a:noAutofit/>
          </a:bodyPr>
          <a:lstStyle/>
          <a:p>
            <a:pPr marL="0" marR="0" lvl="0" indent="0" algn="just" defTabSz="914400" rtl="0" eaLnBrk="1" fontAlgn="auto" latinLnBrk="0" hangingPunct="1">
              <a:lnSpc>
                <a:spcPct val="100000"/>
              </a:lnSpc>
              <a:spcBef>
                <a:spcPct val="0"/>
              </a:spcBef>
              <a:spcAft>
                <a:spcPts val="0"/>
              </a:spcAft>
              <a:buClrTx/>
              <a:buSzTx/>
              <a:buFont typeface="Wingdings" pitchFamily="2" charset="2"/>
              <a:buChar char="q"/>
              <a:tabLst/>
              <a:defRPr/>
            </a:pPr>
            <a:r>
              <a:rPr kumimoji="0" lang="fr-CA" sz="24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rPr>
              <a:t> </a:t>
            </a:r>
            <a:r>
              <a:rPr lang="fr-CA" sz="2400" b="1" dirty="0" smtClean="0">
                <a:solidFill>
                  <a:srgbClr val="0070C0"/>
                </a:solidFill>
              </a:rPr>
              <a:t>Extrait d’un contrat de juillet 2010</a:t>
            </a:r>
            <a:endParaRPr lang="en-US" sz="2400" b="1" dirty="0" smtClean="0">
              <a:solidFill>
                <a:srgbClr val="0070C0"/>
              </a:solidFill>
            </a:endParaRPr>
          </a:p>
        </p:txBody>
      </p:sp>
      <p:pic>
        <p:nvPicPr>
          <p:cNvPr id="5" name="Picture 2"/>
          <p:cNvPicPr>
            <a:picLocks noChangeAspect="1" noChangeArrowheads="1"/>
          </p:cNvPicPr>
          <p:nvPr/>
        </p:nvPicPr>
        <p:blipFill>
          <a:blip r:embed="rId2" cstate="screen"/>
          <a:srcRect/>
          <a:stretch>
            <a:fillRect/>
          </a:stretch>
        </p:blipFill>
        <p:spPr bwMode="auto">
          <a:xfrm>
            <a:off x="981051" y="1412776"/>
            <a:ext cx="10175069" cy="5256584"/>
          </a:xfrm>
          <a:prstGeom prst="rect">
            <a:avLst/>
          </a:prstGeom>
          <a:noFill/>
          <a:ln w="9525">
            <a:noFill/>
            <a:miter lim="800000"/>
            <a:headEnd/>
            <a:tailEnd/>
          </a:ln>
        </p:spPr>
      </p:pic>
      <p:sp>
        <p:nvSpPr>
          <p:cNvPr id="6" name="Rectangle 5"/>
          <p:cNvSpPr/>
          <p:nvPr/>
        </p:nvSpPr>
        <p:spPr>
          <a:xfrm>
            <a:off x="1103016" y="5013176"/>
            <a:ext cx="9885235" cy="936104"/>
          </a:xfrm>
          <a:prstGeom prst="rect">
            <a:avLst/>
          </a:prstGeom>
          <a:solidFill>
            <a:srgbClr val="FFFF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198176989"/>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txBox="1">
            <a:spLocks noChangeArrowheads="1"/>
          </p:cNvSpPr>
          <p:nvPr/>
        </p:nvSpPr>
        <p:spPr>
          <a:xfrm>
            <a:off x="1845147" y="-13741"/>
            <a:ext cx="8445639" cy="706437"/>
          </a:xfrm>
          <a:prstGeom prst="rect">
            <a:avLst/>
          </a:prstGeom>
        </p:spPr>
        <p:txBody>
          <a:bodyPr vert="horz"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CA" sz="28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rPr>
              <a:t>Les arguments pour se défendre</a:t>
            </a:r>
            <a:endParaRPr kumimoji="0" lang="en-US" sz="28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endParaRPr>
          </a:p>
        </p:txBody>
      </p:sp>
      <p:sp>
        <p:nvSpPr>
          <p:cNvPr id="7" name="Espace réservé du contenu 2"/>
          <p:cNvSpPr txBox="1">
            <a:spLocks/>
          </p:cNvSpPr>
          <p:nvPr/>
        </p:nvSpPr>
        <p:spPr>
          <a:xfrm>
            <a:off x="188963" y="980728"/>
            <a:ext cx="11737304" cy="4680520"/>
          </a:xfrm>
          <a:prstGeom prst="rect">
            <a:avLst/>
          </a:prstGeom>
        </p:spPr>
        <p:txBody>
          <a:bodyPr vert="horz" lIns="91440" tIns="45720" rIns="91440" bIns="45720" rtlCol="0">
            <a:noAutofit/>
          </a:bodyPr>
          <a:lstStyle/>
          <a:p>
            <a:pPr algn="just">
              <a:lnSpc>
                <a:spcPct val="120000"/>
              </a:lnSpc>
              <a:spcBef>
                <a:spcPct val="0"/>
              </a:spcBef>
              <a:buFont typeface="Wingdings" pitchFamily="2" charset="2"/>
              <a:buChar char="q"/>
              <a:defRPr/>
            </a:pPr>
            <a:r>
              <a:rPr lang="fr-FR" sz="2000" b="1" dirty="0" smtClean="0">
                <a:solidFill>
                  <a:srgbClr val="0070C0"/>
                </a:solidFill>
              </a:rPr>
              <a:t>Les installations en cours, ne respectent pas les clauses contractuelles qui les définissent, se font majoritairement en toute illégalité. </a:t>
            </a:r>
          </a:p>
          <a:p>
            <a:pPr algn="just">
              <a:lnSpc>
                <a:spcPct val="120000"/>
              </a:lnSpc>
              <a:spcBef>
                <a:spcPct val="0"/>
              </a:spcBef>
              <a:defRPr/>
            </a:pPr>
            <a:endParaRPr lang="fr-FR" sz="1100" b="1" dirty="0" smtClean="0">
              <a:solidFill>
                <a:srgbClr val="0070C0"/>
              </a:solidFill>
            </a:endParaRPr>
          </a:p>
          <a:p>
            <a:pPr algn="just">
              <a:lnSpc>
                <a:spcPct val="120000"/>
              </a:lnSpc>
              <a:spcBef>
                <a:spcPct val="0"/>
              </a:spcBef>
              <a:buFont typeface="Wingdings" pitchFamily="2" charset="2"/>
              <a:buChar char="q"/>
              <a:defRPr/>
            </a:pPr>
            <a:r>
              <a:rPr lang="fr-FR" sz="2000" b="1" dirty="0" smtClean="0">
                <a:solidFill>
                  <a:srgbClr val="0070C0"/>
                </a:solidFill>
              </a:rPr>
              <a:t>L’article 2 du code civil :</a:t>
            </a:r>
          </a:p>
          <a:p>
            <a:pPr algn="just">
              <a:lnSpc>
                <a:spcPct val="120000"/>
              </a:lnSpc>
              <a:spcBef>
                <a:spcPct val="0"/>
              </a:spcBef>
              <a:defRPr/>
            </a:pPr>
            <a:endParaRPr lang="fr-FR" sz="1050" b="1" dirty="0" smtClean="0">
              <a:solidFill>
                <a:srgbClr val="0070C0"/>
              </a:solidFill>
            </a:endParaRPr>
          </a:p>
          <a:p>
            <a:pPr algn="just">
              <a:lnSpc>
                <a:spcPct val="120000"/>
              </a:lnSpc>
              <a:spcBef>
                <a:spcPct val="0"/>
              </a:spcBef>
              <a:defRPr/>
            </a:pPr>
            <a:r>
              <a:rPr lang="fr-FR" sz="2400" b="1" dirty="0" smtClean="0">
                <a:solidFill>
                  <a:srgbClr val="FF0000"/>
                </a:solidFill>
              </a:rPr>
              <a:t>« La loi ne dispose que pour l'avenir ; elle n'a point d'effet rétroactif .En droit civil des obligations, les situations contractuelles sont régies par la loi en vigueur le jour de la conclusion du contrat. »</a:t>
            </a:r>
          </a:p>
          <a:p>
            <a:pPr algn="just">
              <a:lnSpc>
                <a:spcPct val="120000"/>
              </a:lnSpc>
              <a:spcBef>
                <a:spcPct val="0"/>
              </a:spcBef>
              <a:buFont typeface="Wingdings" pitchFamily="2" charset="2"/>
              <a:buChar char="q"/>
              <a:defRPr/>
            </a:pPr>
            <a:endParaRPr lang="fr-FR" sz="900" b="1" dirty="0" smtClean="0">
              <a:solidFill>
                <a:srgbClr val="0070C0"/>
              </a:solidFill>
            </a:endParaRPr>
          </a:p>
          <a:p>
            <a:pPr algn="just">
              <a:lnSpc>
                <a:spcPct val="120000"/>
              </a:lnSpc>
              <a:spcBef>
                <a:spcPct val="0"/>
              </a:spcBef>
              <a:buFont typeface="Wingdings" pitchFamily="2" charset="2"/>
              <a:buChar char="q"/>
              <a:defRPr/>
            </a:pPr>
            <a:r>
              <a:rPr lang="fr-FR" sz="2000" b="1" dirty="0" smtClean="0">
                <a:solidFill>
                  <a:srgbClr val="0070C0"/>
                </a:solidFill>
              </a:rPr>
              <a:t>Sauf si la loi ou les décrets promulgués sont clairement énoncés comme étant d’ordre public et en absence de toute modification ou de loi d’exception, clairement mentionnées dans le corps du texte de l’article 2, ce dernier s’applique de plein droit.</a:t>
            </a:r>
          </a:p>
          <a:p>
            <a:pPr algn="just">
              <a:lnSpc>
                <a:spcPct val="120000"/>
              </a:lnSpc>
              <a:spcBef>
                <a:spcPct val="0"/>
              </a:spcBef>
              <a:buFont typeface="Wingdings" pitchFamily="2" charset="2"/>
              <a:buChar char="q"/>
              <a:defRPr/>
            </a:pPr>
            <a:endParaRPr lang="fr-FR" sz="1100" b="1" dirty="0" smtClean="0">
              <a:solidFill>
                <a:srgbClr val="0070C0"/>
              </a:solidFill>
            </a:endParaRPr>
          </a:p>
          <a:p>
            <a:pPr algn="just">
              <a:lnSpc>
                <a:spcPct val="120000"/>
              </a:lnSpc>
              <a:spcBef>
                <a:spcPct val="0"/>
              </a:spcBef>
              <a:buFont typeface="Wingdings" pitchFamily="2" charset="2"/>
              <a:buChar char="q"/>
              <a:defRPr/>
            </a:pPr>
            <a:r>
              <a:rPr lang="fr-FR" sz="2000" b="1" dirty="0" smtClean="0">
                <a:solidFill>
                  <a:srgbClr val="0070C0"/>
                </a:solidFill>
              </a:rPr>
              <a:t>C’est la raison pour laquelle, la notion d’obligation d’accepter pour un client, n’est pas indiquée dans la loi ou dans le corps des textes concernant les solutions ou matériels pouvant être proposés, puisqu’elle contreviendrait aux dispositions de l’article 2 du code civil, qui sur volonté du conseil constitutionnel, reste inaliénable en matière contractuelle.</a:t>
            </a:r>
            <a:endParaRPr lang="fr-FR" sz="2000" b="1" dirty="0">
              <a:solidFill>
                <a:srgbClr val="0070C0"/>
              </a:solidFill>
            </a:endParaRPr>
          </a:p>
        </p:txBody>
      </p:sp>
      <p:sp>
        <p:nvSpPr>
          <p:cNvPr id="8" name="ZoneTexte 7"/>
          <p:cNvSpPr txBox="1"/>
          <p:nvPr/>
        </p:nvSpPr>
        <p:spPr>
          <a:xfrm>
            <a:off x="2709243" y="548680"/>
            <a:ext cx="6552728" cy="400110"/>
          </a:xfrm>
          <a:prstGeom prst="rect">
            <a:avLst/>
          </a:prstGeom>
          <a:noFill/>
        </p:spPr>
        <p:txBody>
          <a:bodyPr wrap="square" rtlCol="0">
            <a:spAutoFit/>
          </a:bodyPr>
          <a:lstStyle/>
          <a:p>
            <a:pPr algn="ctr"/>
            <a:r>
              <a:rPr lang="fr-FR" sz="2000" b="1" cap="all" dirty="0" smtClean="0">
                <a:solidFill>
                  <a:srgbClr val="FF0000"/>
                </a:solidFill>
                <a:effectLst>
                  <a:reflection blurRad="12700" stA="48000" endA="300" endPos="55000" dir="5400000" sy="-90000" algn="bl" rotWithShape="0"/>
                </a:effectLst>
                <a:latin typeface="Microsoft YaHei" pitchFamily="34" charset="-122"/>
                <a:ea typeface="Microsoft YaHei" pitchFamily="34" charset="-122"/>
                <a:cs typeface="+mj-cs"/>
              </a:rPr>
              <a:t>Respect de l’Article 2 du code civil</a:t>
            </a:r>
          </a:p>
        </p:txBody>
      </p:sp>
    </p:spTree>
    <p:extLst>
      <p:ext uri="{BB962C8B-B14F-4D97-AF65-F5344CB8AC3E}">
        <p14:creationId xmlns:p14="http://schemas.microsoft.com/office/powerpoint/2010/main" val="3198176989"/>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p:cNvSpPr txBox="1">
            <a:spLocks noChangeArrowheads="1"/>
          </p:cNvSpPr>
          <p:nvPr/>
        </p:nvSpPr>
        <p:spPr>
          <a:xfrm>
            <a:off x="1966774" y="-3634"/>
            <a:ext cx="8445639" cy="706437"/>
          </a:xfrm>
          <a:prstGeom prst="rect">
            <a:avLst/>
          </a:prstGeom>
        </p:spPr>
        <p:txBody>
          <a:bodyPr vert="horz"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CA" sz="28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rPr>
              <a:t>Les arguments pour se défendre</a:t>
            </a:r>
            <a:endParaRPr kumimoji="0" lang="en-US" sz="28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endParaRPr>
          </a:p>
        </p:txBody>
      </p:sp>
      <p:sp>
        <p:nvSpPr>
          <p:cNvPr id="4" name="Rectangle 4"/>
          <p:cNvSpPr txBox="1">
            <a:spLocks noChangeArrowheads="1"/>
          </p:cNvSpPr>
          <p:nvPr/>
        </p:nvSpPr>
        <p:spPr>
          <a:xfrm>
            <a:off x="911071" y="1052736"/>
            <a:ext cx="7342788" cy="576064"/>
          </a:xfrm>
          <a:prstGeom prst="rect">
            <a:avLst/>
          </a:prstGeom>
        </p:spPr>
        <p:txBody>
          <a:bodyPr vert="horz" anchor="ctr">
            <a:noAutofit/>
          </a:bodyPr>
          <a:lstStyle/>
          <a:p>
            <a:pPr marL="0" marR="0" lvl="0" indent="0" algn="just" defTabSz="914400" rtl="0" eaLnBrk="1" fontAlgn="auto" latinLnBrk="0" hangingPunct="1">
              <a:lnSpc>
                <a:spcPct val="100000"/>
              </a:lnSpc>
              <a:spcBef>
                <a:spcPct val="0"/>
              </a:spcBef>
              <a:spcAft>
                <a:spcPts val="0"/>
              </a:spcAft>
              <a:buClrTx/>
              <a:buSzTx/>
              <a:buFont typeface="Wingdings" pitchFamily="2" charset="2"/>
              <a:buChar char="q"/>
              <a:tabLst/>
              <a:defRPr/>
            </a:pPr>
            <a:r>
              <a:rPr kumimoji="0" lang="fr-CA" sz="24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rPr>
              <a:t> </a:t>
            </a:r>
            <a:r>
              <a:rPr lang="fr-CA" sz="2400" b="1" noProof="0" dirty="0" smtClean="0">
                <a:solidFill>
                  <a:srgbClr val="0070C0"/>
                </a:solidFill>
              </a:rPr>
              <a:t>Obligation de faire signer un avenant au contrat</a:t>
            </a:r>
            <a:endParaRPr lang="en-US" sz="2400" b="1" dirty="0" smtClean="0">
              <a:solidFill>
                <a:srgbClr val="0070C0"/>
              </a:solidFill>
            </a:endParaRPr>
          </a:p>
        </p:txBody>
      </p:sp>
      <p:sp>
        <p:nvSpPr>
          <p:cNvPr id="53249" name="Rectangle 1"/>
          <p:cNvSpPr>
            <a:spLocks noChangeArrowheads="1"/>
          </p:cNvSpPr>
          <p:nvPr/>
        </p:nvSpPr>
        <p:spPr bwMode="auto">
          <a:xfrm>
            <a:off x="188963" y="1830303"/>
            <a:ext cx="11881320"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lang="fr-FR" sz="2000" b="1" i="1" dirty="0" smtClean="0">
                <a:solidFill>
                  <a:srgbClr val="0070C0"/>
                </a:solidFill>
              </a:rPr>
              <a:t>En effet les articles L111-1 et L111-2 du code de la consommation précise :</a:t>
            </a:r>
          </a:p>
          <a:p>
            <a:pPr marL="0" marR="0" lvl="0" indent="0" algn="just" defTabSz="914400" rtl="0" eaLnBrk="0" fontAlgn="base" latinLnBrk="0" hangingPunct="0">
              <a:lnSpc>
                <a:spcPct val="100000"/>
              </a:lnSpc>
              <a:spcBef>
                <a:spcPct val="0"/>
              </a:spcBef>
              <a:spcAft>
                <a:spcPct val="0"/>
              </a:spcAft>
              <a:buClrTx/>
              <a:buSzTx/>
              <a:buFontTx/>
              <a:buNone/>
              <a:tabLst/>
            </a:pPr>
            <a:r>
              <a:rPr lang="fr-FR" sz="2000" b="1" i="1" dirty="0" smtClean="0">
                <a:solidFill>
                  <a:srgbClr val="0070C0"/>
                </a:solidFill>
              </a:rPr>
              <a:t>Avant que le consommateur ne soit lié par un contrat de vente de biens  ou de fourniture de services, le professionnel communique au consommateur,  de manière lisible et compréhensible, les informations suivantes, au moins 1 mois avant : </a:t>
            </a:r>
            <a:r>
              <a:rPr lang="fr-FR" sz="2000" b="1" dirty="0" smtClean="0">
                <a:solidFill>
                  <a:srgbClr val="0070C0"/>
                </a:solidFill>
              </a:rPr>
              <a:t>	</a:t>
            </a:r>
          </a:p>
          <a:p>
            <a:pPr marL="0" marR="0" lvl="0" indent="0" algn="l" defTabSz="914400" rtl="0" eaLnBrk="0" fontAlgn="base" latinLnBrk="0" hangingPunct="0">
              <a:lnSpc>
                <a:spcPct val="100000"/>
              </a:lnSpc>
              <a:spcBef>
                <a:spcPct val="0"/>
              </a:spcBef>
              <a:spcAft>
                <a:spcPct val="0"/>
              </a:spcAft>
              <a:buClrTx/>
              <a:buSzTx/>
              <a:buFontTx/>
              <a:buNone/>
              <a:tabLst/>
            </a:pPr>
            <a:endParaRPr lang="fr-FR" sz="2000" b="1" dirty="0" smtClean="0">
              <a:solidFill>
                <a:srgbClr val="FF0000"/>
              </a:solidFill>
            </a:endParaRPr>
          </a:p>
          <a:p>
            <a:pPr marL="0" marR="0" lvl="0" indent="0" algn="l" defTabSz="914400" rtl="0" eaLnBrk="0" fontAlgn="base" latinLnBrk="0" hangingPunct="0">
              <a:lnSpc>
                <a:spcPct val="100000"/>
              </a:lnSpc>
              <a:spcBef>
                <a:spcPct val="0"/>
              </a:spcBef>
              <a:spcAft>
                <a:spcPct val="0"/>
              </a:spcAft>
              <a:buClrTx/>
              <a:buSzTx/>
              <a:buFontTx/>
              <a:buNone/>
              <a:tabLst/>
            </a:pPr>
            <a:r>
              <a:rPr lang="fr-FR" sz="2000" b="1" dirty="0" smtClean="0">
                <a:solidFill>
                  <a:srgbClr val="FF0000"/>
                </a:solidFill>
              </a:rPr>
              <a:t>Nouveau contrat, conditions générales et toutes pièces annexes relatives à son établissement</a:t>
            </a:r>
          </a:p>
        </p:txBody>
      </p:sp>
      <p:sp>
        <p:nvSpPr>
          <p:cNvPr id="7" name="ZoneTexte 6"/>
          <p:cNvSpPr txBox="1"/>
          <p:nvPr/>
        </p:nvSpPr>
        <p:spPr>
          <a:xfrm>
            <a:off x="1629123" y="580618"/>
            <a:ext cx="9505056" cy="400110"/>
          </a:xfrm>
          <a:prstGeom prst="rect">
            <a:avLst/>
          </a:prstGeom>
          <a:noFill/>
        </p:spPr>
        <p:txBody>
          <a:bodyPr wrap="square" rtlCol="0">
            <a:spAutoFit/>
          </a:bodyPr>
          <a:lstStyle/>
          <a:p>
            <a:pPr algn="ctr"/>
            <a:r>
              <a:rPr lang="fr-FR" sz="2000" b="1" cap="all" dirty="0" smtClean="0">
                <a:solidFill>
                  <a:srgbClr val="FF0000"/>
                </a:solidFill>
                <a:effectLst>
                  <a:reflection blurRad="12700" stA="48000" endA="300" endPos="55000" dir="5400000" sy="-90000" algn="bl" rotWithShape="0"/>
                </a:effectLst>
                <a:latin typeface="Microsoft YaHei" pitchFamily="34" charset="-122"/>
                <a:ea typeface="Microsoft YaHei" pitchFamily="34" charset="-122"/>
                <a:cs typeface="+mj-cs"/>
              </a:rPr>
              <a:t>Respect du code </a:t>
            </a:r>
            <a:r>
              <a:rPr lang="fr-FR" sz="2000" b="1" cap="all" dirty="0" err="1" smtClean="0">
                <a:solidFill>
                  <a:srgbClr val="FF0000"/>
                </a:solidFill>
                <a:effectLst>
                  <a:reflection blurRad="12700" stA="48000" endA="300" endPos="55000" dir="5400000" sy="-90000" algn="bl" rotWithShape="0"/>
                </a:effectLst>
                <a:latin typeface="Microsoft YaHei" pitchFamily="34" charset="-122"/>
                <a:ea typeface="Microsoft YaHei" pitchFamily="34" charset="-122"/>
                <a:cs typeface="+mj-cs"/>
              </a:rPr>
              <a:t>dE</a:t>
            </a:r>
            <a:r>
              <a:rPr lang="fr-FR" sz="2000" b="1" cap="all" dirty="0" smtClean="0">
                <a:solidFill>
                  <a:srgbClr val="FF0000"/>
                </a:solidFill>
                <a:effectLst>
                  <a:reflection blurRad="12700" stA="48000" endA="300" endPos="55000" dir="5400000" sy="-90000" algn="bl" rotWithShape="0"/>
                </a:effectLst>
                <a:latin typeface="Microsoft YaHei" pitchFamily="34" charset="-122"/>
                <a:ea typeface="Microsoft YaHei" pitchFamily="34" charset="-122"/>
                <a:cs typeface="+mj-cs"/>
              </a:rPr>
              <a:t> LA </a:t>
            </a:r>
            <a:r>
              <a:rPr lang="fr-FR" sz="2000" b="1" cap="all" dirty="0" err="1" smtClean="0">
                <a:solidFill>
                  <a:srgbClr val="FF0000"/>
                </a:solidFill>
                <a:effectLst>
                  <a:reflection blurRad="12700" stA="48000" endA="300" endPos="55000" dir="5400000" sy="-90000" algn="bl" rotWithShape="0"/>
                </a:effectLst>
                <a:latin typeface="Microsoft YaHei" pitchFamily="34" charset="-122"/>
                <a:ea typeface="Microsoft YaHei" pitchFamily="34" charset="-122"/>
                <a:cs typeface="+mj-cs"/>
              </a:rPr>
              <a:t>comsommATION</a:t>
            </a:r>
            <a:r>
              <a:rPr lang="fr-FR" sz="2000" b="1" cap="all" dirty="0" smtClean="0">
                <a:solidFill>
                  <a:srgbClr val="FF0000"/>
                </a:solidFill>
                <a:effectLst>
                  <a:reflection blurRad="12700" stA="48000" endA="300" endPos="55000" dir="5400000" sy="-90000" algn="bl" rotWithShape="0"/>
                </a:effectLst>
                <a:latin typeface="Microsoft YaHei" pitchFamily="34" charset="-122"/>
                <a:ea typeface="Microsoft YaHei" pitchFamily="34" charset="-122"/>
                <a:cs typeface="+mj-cs"/>
              </a:rPr>
              <a:t> ARTICLES L111-1 et L111-2</a:t>
            </a:r>
          </a:p>
        </p:txBody>
      </p:sp>
      <p:sp>
        <p:nvSpPr>
          <p:cNvPr id="8" name="Rectangle 7"/>
          <p:cNvSpPr/>
          <p:nvPr/>
        </p:nvSpPr>
        <p:spPr>
          <a:xfrm>
            <a:off x="72008" y="4149080"/>
            <a:ext cx="11998275" cy="2554545"/>
          </a:xfrm>
          <a:prstGeom prst="rect">
            <a:avLst/>
          </a:prstGeom>
        </p:spPr>
        <p:txBody>
          <a:bodyPr wrap="square">
            <a:spAutoFit/>
          </a:bodyPr>
          <a:lstStyle/>
          <a:p>
            <a:pPr algn="just"/>
            <a:r>
              <a:rPr lang="fr-FR" sz="2000" b="1" i="1" dirty="0" smtClean="0">
                <a:solidFill>
                  <a:srgbClr val="0070C0"/>
                </a:solidFill>
              </a:rPr>
              <a:t>Tout professionnel, </a:t>
            </a:r>
            <a:r>
              <a:rPr lang="fr-FR" sz="2000" b="1" i="1" u="sng" dirty="0" smtClean="0">
                <a:solidFill>
                  <a:srgbClr val="0070C0"/>
                </a:solidFill>
              </a:rPr>
              <a:t>avant la conclusion d'un contrat de fourniture de services </a:t>
            </a:r>
            <a:r>
              <a:rPr lang="fr-FR" sz="2000" b="1" i="1" dirty="0" smtClean="0">
                <a:solidFill>
                  <a:srgbClr val="0070C0"/>
                </a:solidFill>
              </a:rPr>
              <a:t>et, lorsqu'il n'y a pas de contrat écrit, avant l'exécution de la prestation de services, met à la disposition du consommateur ou </a:t>
            </a:r>
            <a:r>
              <a:rPr lang="fr-FR" sz="2000" b="1" i="1" u="sng" dirty="0" smtClean="0">
                <a:solidFill>
                  <a:srgbClr val="0070C0"/>
                </a:solidFill>
              </a:rPr>
              <a:t>lui communique, de manière lisible et compréhensible, les informations complémentaires </a:t>
            </a:r>
            <a:r>
              <a:rPr lang="fr-FR" sz="2000" b="1" i="1" dirty="0" smtClean="0">
                <a:solidFill>
                  <a:srgbClr val="0070C0"/>
                </a:solidFill>
              </a:rPr>
              <a:t>relatives à ses coordonnées, à son activité de prestation de services et aux autres conditions contractuelles, dont la liste et le contenu sont fixés par décret en Conseil d'Etat.</a:t>
            </a:r>
          </a:p>
          <a:p>
            <a:r>
              <a:rPr lang="fr-FR" sz="2000" b="1" i="1" dirty="0" smtClean="0">
                <a:solidFill>
                  <a:srgbClr val="0070C0"/>
                </a:solidFill>
              </a:rPr>
              <a:t> </a:t>
            </a:r>
            <a:br>
              <a:rPr lang="fr-FR" sz="2000" b="1" i="1" dirty="0" smtClean="0">
                <a:solidFill>
                  <a:srgbClr val="0070C0"/>
                </a:solidFill>
              </a:rPr>
            </a:br>
            <a:r>
              <a:rPr lang="fr-FR" sz="2000" b="1" i="1" dirty="0" smtClean="0">
                <a:solidFill>
                  <a:srgbClr val="FF0000"/>
                </a:solidFill>
              </a:rPr>
              <a:t>Les dispositions du présent article s'appliquent également aux contrats portant sur la fourniture d'eau, de gaz ou d'électricité</a:t>
            </a:r>
          </a:p>
        </p:txBody>
      </p:sp>
    </p:spTree>
    <p:extLst>
      <p:ext uri="{BB962C8B-B14F-4D97-AF65-F5344CB8AC3E}">
        <p14:creationId xmlns:p14="http://schemas.microsoft.com/office/powerpoint/2010/main" val="3198176989"/>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p:cNvSpPr txBox="1">
            <a:spLocks noChangeArrowheads="1"/>
          </p:cNvSpPr>
          <p:nvPr/>
        </p:nvSpPr>
        <p:spPr>
          <a:xfrm>
            <a:off x="1966774" y="-3634"/>
            <a:ext cx="8445639" cy="706437"/>
          </a:xfrm>
          <a:prstGeom prst="rect">
            <a:avLst/>
          </a:prstGeom>
        </p:spPr>
        <p:txBody>
          <a:bodyPr vert="horz"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CA" sz="28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rPr>
              <a:t>Les arguments pour se défendre</a:t>
            </a:r>
            <a:endParaRPr kumimoji="0" lang="en-US" sz="28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endParaRPr>
          </a:p>
        </p:txBody>
      </p:sp>
      <p:sp>
        <p:nvSpPr>
          <p:cNvPr id="4" name="Rectangle 4"/>
          <p:cNvSpPr txBox="1">
            <a:spLocks noChangeArrowheads="1"/>
          </p:cNvSpPr>
          <p:nvPr/>
        </p:nvSpPr>
        <p:spPr>
          <a:xfrm>
            <a:off x="911071" y="1052736"/>
            <a:ext cx="10799172" cy="576064"/>
          </a:xfrm>
          <a:prstGeom prst="rect">
            <a:avLst/>
          </a:prstGeom>
        </p:spPr>
        <p:txBody>
          <a:bodyPr vert="horz" anchor="ctr">
            <a:noAutofit/>
          </a:bodyPr>
          <a:lstStyle/>
          <a:p>
            <a:pPr marL="0" marR="0" lvl="0" indent="0" algn="just" defTabSz="914400" rtl="0" eaLnBrk="1" fontAlgn="auto" latinLnBrk="0" hangingPunct="1">
              <a:lnSpc>
                <a:spcPct val="100000"/>
              </a:lnSpc>
              <a:spcBef>
                <a:spcPct val="0"/>
              </a:spcBef>
              <a:spcAft>
                <a:spcPts val="0"/>
              </a:spcAft>
              <a:buClrTx/>
              <a:buSzTx/>
              <a:buFont typeface="Wingdings" pitchFamily="2" charset="2"/>
              <a:buChar char="q"/>
              <a:tabLst/>
              <a:defRPr/>
            </a:pPr>
            <a:r>
              <a:rPr kumimoji="0" lang="fr-CA" sz="24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rPr>
              <a:t> </a:t>
            </a:r>
            <a:r>
              <a:rPr lang="fr-CA" sz="2400" b="1" noProof="0" dirty="0" smtClean="0">
                <a:solidFill>
                  <a:srgbClr val="0070C0"/>
                </a:solidFill>
              </a:rPr>
              <a:t>Obligation d’information préalable à la conclusion du contrat</a:t>
            </a:r>
            <a:endParaRPr lang="en-US" sz="2400" b="1" dirty="0" smtClean="0">
              <a:solidFill>
                <a:srgbClr val="0070C0"/>
              </a:solidFill>
            </a:endParaRPr>
          </a:p>
        </p:txBody>
      </p:sp>
      <p:sp>
        <p:nvSpPr>
          <p:cNvPr id="53249" name="Rectangle 1"/>
          <p:cNvSpPr>
            <a:spLocks noChangeArrowheads="1"/>
          </p:cNvSpPr>
          <p:nvPr/>
        </p:nvSpPr>
        <p:spPr bwMode="auto">
          <a:xfrm>
            <a:off x="116955" y="1710680"/>
            <a:ext cx="11881320" cy="34778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fr-FR" sz="2000" b="1" i="1" dirty="0" smtClean="0">
                <a:solidFill>
                  <a:srgbClr val="0070C0"/>
                </a:solidFill>
              </a:rPr>
              <a:t>Les articles L224-1 à L224-6 du code de la consommation précisent :</a:t>
            </a:r>
          </a:p>
          <a:p>
            <a:endParaRPr lang="fr-FR" sz="1600" b="1" i="1" dirty="0" smtClean="0">
              <a:solidFill>
                <a:srgbClr val="0070C0"/>
              </a:solidFill>
            </a:endParaRPr>
          </a:p>
          <a:p>
            <a:pPr algn="just"/>
            <a:r>
              <a:rPr lang="fr-FR" sz="2000" b="1" i="1" dirty="0" smtClean="0">
                <a:solidFill>
                  <a:srgbClr val="0070C0"/>
                </a:solidFill>
              </a:rPr>
              <a:t>Les fournisseurs d'électricité ou de gaz naturel doivent adapter la communication des contrats et informations aux handicaps des consommateurs. Les informations mentionnées sont mises à la disposition du consommateur par écrit ou sur support durable* préalablement à la conclusion du contrat.</a:t>
            </a:r>
          </a:p>
          <a:p>
            <a:pPr algn="just"/>
            <a:r>
              <a:rPr lang="fr-FR" sz="2000" b="1" i="1" dirty="0" smtClean="0">
                <a:solidFill>
                  <a:srgbClr val="0070C0"/>
                </a:solidFill>
              </a:rPr>
              <a:t>Le contrat souscrit par un consommateur avec un fournisseur d'électricité ou de gaz naturel est écrit ou disponible sur un support durable*. A la demande du consommateur, il lui est transmis à son choix par voie électronique ou postale.</a:t>
            </a:r>
          </a:p>
          <a:p>
            <a:pPr marL="0" marR="0" lvl="0" indent="0" algn="just" defTabSz="914400" rtl="0" eaLnBrk="0" fontAlgn="base" latinLnBrk="0" hangingPunct="0">
              <a:lnSpc>
                <a:spcPct val="100000"/>
              </a:lnSpc>
              <a:spcBef>
                <a:spcPct val="0"/>
              </a:spcBef>
              <a:spcAft>
                <a:spcPct val="0"/>
              </a:spcAft>
              <a:buClrTx/>
              <a:buSzTx/>
              <a:buFontTx/>
              <a:buNone/>
              <a:tabLst/>
            </a:pPr>
            <a:r>
              <a:rPr lang="fr-FR" sz="2000" b="1" dirty="0" smtClean="0">
                <a:solidFill>
                  <a:srgbClr val="0070C0"/>
                </a:solidFill>
              </a:rPr>
              <a:t>	</a:t>
            </a:r>
          </a:p>
          <a:p>
            <a:pPr marL="0" marR="0" lvl="0" indent="0" algn="just" defTabSz="914400" rtl="0" eaLnBrk="0" fontAlgn="base" latinLnBrk="0" hangingPunct="0">
              <a:lnSpc>
                <a:spcPct val="100000"/>
              </a:lnSpc>
              <a:spcBef>
                <a:spcPct val="0"/>
              </a:spcBef>
              <a:spcAft>
                <a:spcPct val="0"/>
              </a:spcAft>
              <a:buClrTx/>
              <a:buSzTx/>
              <a:buFontTx/>
              <a:buNone/>
              <a:tabLst/>
            </a:pPr>
            <a:r>
              <a:rPr lang="fr-FR" sz="2000" b="1" dirty="0" smtClean="0">
                <a:solidFill>
                  <a:srgbClr val="FF0000"/>
                </a:solidFill>
              </a:rPr>
              <a:t>Nouveau contrat, conditions générales et toutes pièces annexes relatives à son établissement</a:t>
            </a:r>
          </a:p>
        </p:txBody>
      </p:sp>
      <p:sp>
        <p:nvSpPr>
          <p:cNvPr id="7" name="ZoneTexte 6"/>
          <p:cNvSpPr txBox="1"/>
          <p:nvPr/>
        </p:nvSpPr>
        <p:spPr>
          <a:xfrm>
            <a:off x="1557115" y="548680"/>
            <a:ext cx="9793088" cy="400110"/>
          </a:xfrm>
          <a:prstGeom prst="rect">
            <a:avLst/>
          </a:prstGeom>
          <a:noFill/>
        </p:spPr>
        <p:txBody>
          <a:bodyPr wrap="square" rtlCol="0">
            <a:spAutoFit/>
          </a:bodyPr>
          <a:lstStyle/>
          <a:p>
            <a:pPr algn="ctr"/>
            <a:r>
              <a:rPr lang="fr-FR" sz="2000" b="1" cap="all" dirty="0" smtClean="0">
                <a:solidFill>
                  <a:srgbClr val="FF0000"/>
                </a:solidFill>
                <a:effectLst>
                  <a:reflection blurRad="12700" stA="48000" endA="300" endPos="55000" dir="5400000" sy="-90000" algn="bl" rotWithShape="0"/>
                </a:effectLst>
                <a:latin typeface="Microsoft YaHei" pitchFamily="34" charset="-122"/>
                <a:ea typeface="Microsoft YaHei" pitchFamily="34" charset="-122"/>
                <a:cs typeface="+mj-cs"/>
              </a:rPr>
              <a:t>Respect du code de la consommation Articles 224-1 à L224-6</a:t>
            </a:r>
          </a:p>
        </p:txBody>
      </p:sp>
      <p:sp>
        <p:nvSpPr>
          <p:cNvPr id="9" name="Rectangle 4"/>
          <p:cNvSpPr txBox="1">
            <a:spLocks noChangeArrowheads="1"/>
          </p:cNvSpPr>
          <p:nvPr/>
        </p:nvSpPr>
        <p:spPr>
          <a:xfrm>
            <a:off x="0" y="5373216"/>
            <a:ext cx="12187238" cy="576064"/>
          </a:xfrm>
          <a:prstGeom prst="rect">
            <a:avLst/>
          </a:prstGeom>
        </p:spPr>
        <p:txBody>
          <a:bodyPr vert="horz" anchor="ctr">
            <a:noAutofit/>
          </a:bodyPr>
          <a:lstStyle/>
          <a:p>
            <a:pPr marL="0" marR="0" lvl="0" indent="0" algn="just" defTabSz="914400" rtl="0" eaLnBrk="1" fontAlgn="auto" latinLnBrk="0" hangingPunct="1">
              <a:lnSpc>
                <a:spcPct val="100000"/>
              </a:lnSpc>
              <a:spcBef>
                <a:spcPct val="0"/>
              </a:spcBef>
              <a:spcAft>
                <a:spcPts val="0"/>
              </a:spcAft>
              <a:buClrTx/>
              <a:buSzTx/>
              <a:tabLst/>
              <a:defRPr/>
            </a:pPr>
            <a:r>
              <a:rPr kumimoji="0" lang="fr-CA" sz="24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rPr>
              <a:t> </a:t>
            </a:r>
            <a:r>
              <a:rPr lang="fr-CA" sz="24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a:t>
            </a:r>
            <a:r>
              <a:rPr lang="fr-CA" sz="2000" b="1" i="1" noProof="0" dirty="0" smtClean="0">
                <a:solidFill>
                  <a:srgbClr val="0070C0"/>
                </a:solidFill>
              </a:rPr>
              <a:t>La loi français et européenne  précisent qu’un site internet ou qu’un lien hypertexte ne sont pas considérées comme support durable</a:t>
            </a:r>
            <a:endParaRPr lang="en-US" sz="2400" b="1" i="1" dirty="0" smtClean="0">
              <a:solidFill>
                <a:srgbClr val="0070C0"/>
              </a:solidFill>
            </a:endParaRPr>
          </a:p>
        </p:txBody>
      </p:sp>
      <p:sp>
        <p:nvSpPr>
          <p:cNvPr id="10" name="Rectangle 9"/>
          <p:cNvSpPr/>
          <p:nvPr/>
        </p:nvSpPr>
        <p:spPr>
          <a:xfrm>
            <a:off x="188963" y="6156012"/>
            <a:ext cx="11665296" cy="400110"/>
          </a:xfrm>
          <a:prstGeom prst="rect">
            <a:avLst/>
          </a:prstGeom>
        </p:spPr>
        <p:txBody>
          <a:bodyPr wrap="square">
            <a:spAutoFit/>
          </a:bodyPr>
          <a:lstStyle/>
          <a:p>
            <a:r>
              <a:rPr lang="fr-FR" sz="2000" b="1" dirty="0" smtClean="0">
                <a:solidFill>
                  <a:srgbClr val="FF0000"/>
                </a:solidFill>
              </a:rPr>
              <a:t>Exigez un contrat écrit</a:t>
            </a:r>
            <a:endParaRPr lang="fr-FR" sz="2000" b="1" dirty="0"/>
          </a:p>
        </p:txBody>
      </p:sp>
    </p:spTree>
    <p:extLst>
      <p:ext uri="{BB962C8B-B14F-4D97-AF65-F5344CB8AC3E}">
        <p14:creationId xmlns:p14="http://schemas.microsoft.com/office/powerpoint/2010/main" val="3198176989"/>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p:cNvSpPr txBox="1">
            <a:spLocks noChangeArrowheads="1"/>
          </p:cNvSpPr>
          <p:nvPr/>
        </p:nvSpPr>
        <p:spPr>
          <a:xfrm>
            <a:off x="1966774" y="-3634"/>
            <a:ext cx="8445639" cy="706437"/>
          </a:xfrm>
          <a:prstGeom prst="rect">
            <a:avLst/>
          </a:prstGeom>
        </p:spPr>
        <p:txBody>
          <a:bodyPr vert="horz"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CA" sz="28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rPr>
              <a:t>Les arguments pour se défendre</a:t>
            </a:r>
            <a:endParaRPr kumimoji="0" lang="en-US" sz="28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endParaRPr>
          </a:p>
        </p:txBody>
      </p:sp>
      <p:sp>
        <p:nvSpPr>
          <p:cNvPr id="4" name="Rectangle 4"/>
          <p:cNvSpPr txBox="1">
            <a:spLocks noChangeArrowheads="1"/>
          </p:cNvSpPr>
          <p:nvPr/>
        </p:nvSpPr>
        <p:spPr>
          <a:xfrm>
            <a:off x="911071" y="1052736"/>
            <a:ext cx="10799172" cy="576064"/>
          </a:xfrm>
          <a:prstGeom prst="rect">
            <a:avLst/>
          </a:prstGeom>
        </p:spPr>
        <p:txBody>
          <a:bodyPr vert="horz" anchor="ctr">
            <a:noAutofit/>
          </a:bodyPr>
          <a:lstStyle/>
          <a:p>
            <a:pPr marL="0" marR="0" lvl="0" indent="0" algn="just" defTabSz="914400" rtl="0" eaLnBrk="1" fontAlgn="auto" latinLnBrk="0" hangingPunct="1">
              <a:lnSpc>
                <a:spcPct val="100000"/>
              </a:lnSpc>
              <a:spcBef>
                <a:spcPct val="0"/>
              </a:spcBef>
              <a:spcAft>
                <a:spcPts val="0"/>
              </a:spcAft>
              <a:buClrTx/>
              <a:buSzTx/>
              <a:buFont typeface="Wingdings" pitchFamily="2" charset="2"/>
              <a:buChar char="q"/>
              <a:tabLst/>
              <a:defRPr/>
            </a:pPr>
            <a:r>
              <a:rPr kumimoji="0" lang="fr-CA" sz="24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rPr>
              <a:t> </a:t>
            </a:r>
            <a:r>
              <a:rPr lang="fr-CA" sz="2400" b="1" noProof="0" dirty="0" smtClean="0">
                <a:solidFill>
                  <a:srgbClr val="0070C0"/>
                </a:solidFill>
              </a:rPr>
              <a:t>Avant toute intervention ENEDIS doit obtenir votre consentement ou non</a:t>
            </a:r>
            <a:endParaRPr lang="en-US" sz="2400" b="1" dirty="0" smtClean="0">
              <a:solidFill>
                <a:srgbClr val="0070C0"/>
              </a:solidFill>
            </a:endParaRPr>
          </a:p>
        </p:txBody>
      </p:sp>
      <p:sp>
        <p:nvSpPr>
          <p:cNvPr id="7" name="ZoneTexte 6"/>
          <p:cNvSpPr txBox="1"/>
          <p:nvPr/>
        </p:nvSpPr>
        <p:spPr>
          <a:xfrm>
            <a:off x="2349203" y="548680"/>
            <a:ext cx="7776864" cy="400110"/>
          </a:xfrm>
          <a:prstGeom prst="rect">
            <a:avLst/>
          </a:prstGeom>
          <a:noFill/>
        </p:spPr>
        <p:txBody>
          <a:bodyPr wrap="square" rtlCol="0">
            <a:spAutoFit/>
          </a:bodyPr>
          <a:lstStyle/>
          <a:p>
            <a:pPr algn="ctr"/>
            <a:r>
              <a:rPr lang="fr-FR" sz="2000" b="1" cap="all" dirty="0" smtClean="0">
                <a:solidFill>
                  <a:srgbClr val="FF0000"/>
                </a:solidFill>
                <a:effectLst>
                  <a:reflection blurRad="12700" stA="48000" endA="300" endPos="55000" dir="5400000" sy="-90000" algn="bl" rotWithShape="0"/>
                </a:effectLst>
                <a:latin typeface="Microsoft YaHei" pitchFamily="34" charset="-122"/>
                <a:ea typeface="Microsoft YaHei" pitchFamily="34" charset="-122"/>
                <a:cs typeface="+mj-cs"/>
              </a:rPr>
              <a:t>Respect du pack de conformité de la </a:t>
            </a:r>
            <a:r>
              <a:rPr lang="fr-FR" sz="2000" b="1" cap="all" dirty="0" err="1" smtClean="0">
                <a:solidFill>
                  <a:srgbClr val="FF0000"/>
                </a:solidFill>
                <a:effectLst>
                  <a:reflection blurRad="12700" stA="48000" endA="300" endPos="55000" dir="5400000" sy="-90000" algn="bl" rotWithShape="0"/>
                </a:effectLst>
                <a:latin typeface="Microsoft YaHei" pitchFamily="34" charset="-122"/>
                <a:ea typeface="Microsoft YaHei" pitchFamily="34" charset="-122"/>
                <a:cs typeface="+mj-cs"/>
              </a:rPr>
              <a:t>cnil</a:t>
            </a:r>
            <a:r>
              <a:rPr lang="fr-FR" sz="2000" b="1" cap="all" dirty="0" smtClean="0">
                <a:solidFill>
                  <a:srgbClr val="FF0000"/>
                </a:solidFill>
                <a:effectLst>
                  <a:reflection blurRad="12700" stA="48000" endA="300" endPos="55000" dir="5400000" sy="-90000" algn="bl" rotWithShape="0"/>
                </a:effectLst>
                <a:latin typeface="Microsoft YaHei" pitchFamily="34" charset="-122"/>
                <a:ea typeface="Microsoft YaHei" pitchFamily="34" charset="-122"/>
                <a:cs typeface="+mj-cs"/>
              </a:rPr>
              <a:t> (2014)</a:t>
            </a:r>
          </a:p>
        </p:txBody>
      </p:sp>
      <p:pic>
        <p:nvPicPr>
          <p:cNvPr id="64514"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213299" y="1628800"/>
            <a:ext cx="5866889" cy="4361681"/>
          </a:xfrm>
          <a:prstGeom prst="rect">
            <a:avLst/>
          </a:prstGeom>
          <a:noFill/>
          <a:ln w="9525">
            <a:noFill/>
            <a:miter lim="800000"/>
            <a:headEnd/>
            <a:tailEnd/>
          </a:ln>
        </p:spPr>
      </p:pic>
      <p:sp>
        <p:nvSpPr>
          <p:cNvPr id="11" name="Ellipse 10"/>
          <p:cNvSpPr/>
          <p:nvPr/>
        </p:nvSpPr>
        <p:spPr>
          <a:xfrm>
            <a:off x="3213299" y="5301208"/>
            <a:ext cx="504056" cy="36004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pic>
        <p:nvPicPr>
          <p:cNvPr id="12" name="Picture 2" descr="D:\MES DOCUMENTS\ASSOCIATION-ARRP91\DESSINS\logo-danger.jpg"/>
          <p:cNvPicPr>
            <a:picLocks noChangeAspect="1" noChangeArrowheads="1"/>
          </p:cNvPicPr>
          <p:nvPr/>
        </p:nvPicPr>
        <p:blipFill>
          <a:blip r:embed="rId3" cstate="screen"/>
          <a:srcRect/>
          <a:stretch>
            <a:fillRect/>
          </a:stretch>
        </p:blipFill>
        <p:spPr bwMode="auto">
          <a:xfrm>
            <a:off x="549003" y="3942639"/>
            <a:ext cx="1872208" cy="1646601"/>
          </a:xfrm>
          <a:prstGeom prst="rect">
            <a:avLst/>
          </a:prstGeom>
          <a:noFill/>
        </p:spPr>
      </p:pic>
      <p:cxnSp>
        <p:nvCxnSpPr>
          <p:cNvPr id="14" name="Connecteur droit avec flèche 13"/>
          <p:cNvCxnSpPr>
            <a:stCxn id="11" idx="3"/>
          </p:cNvCxnSpPr>
          <p:nvPr/>
        </p:nvCxnSpPr>
        <p:spPr>
          <a:xfrm flipH="1">
            <a:off x="2601231" y="5608521"/>
            <a:ext cx="685885" cy="547491"/>
          </a:xfrm>
          <a:prstGeom prst="straightConnector1">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16955" y="6165304"/>
            <a:ext cx="6192688" cy="48235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2400" b="1" dirty="0" smtClean="0">
                <a:solidFill>
                  <a:srgbClr val="FF0000"/>
                </a:solidFill>
              </a:rPr>
              <a:t>Cette case ne doit pas être pré-cochée</a:t>
            </a:r>
            <a:endParaRPr lang="fr-FR" sz="2400" b="1" dirty="0"/>
          </a:p>
        </p:txBody>
      </p:sp>
    </p:spTree>
    <p:extLst>
      <p:ext uri="{BB962C8B-B14F-4D97-AF65-F5344CB8AC3E}">
        <p14:creationId xmlns:p14="http://schemas.microsoft.com/office/powerpoint/2010/main" val="3198176989"/>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repeatCount="500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par>
                          <p:cTn id="10" fill="hold">
                            <p:stCondLst>
                              <p:cond delay="2500"/>
                            </p:stCondLst>
                            <p:childTnLst>
                              <p:par>
                                <p:cTn id="11" presetID="2" presetClass="entr" presetSubtype="4"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ppt_x"/>
                                          </p:val>
                                        </p:tav>
                                        <p:tav tm="100000">
                                          <p:val>
                                            <p:strVal val="#ppt_x"/>
                                          </p:val>
                                        </p:tav>
                                      </p:tavLst>
                                    </p:anim>
                                    <p:anim calcmode="lin" valueType="num">
                                      <p:cBhvr additive="base">
                                        <p:cTn id="14" dur="500" fill="hold"/>
                                        <p:tgtEl>
                                          <p:spTgt spid="15"/>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ppt_x"/>
                                          </p:val>
                                        </p:tav>
                                        <p:tav tm="100000">
                                          <p:val>
                                            <p:strVal val="#ppt_x"/>
                                          </p:val>
                                        </p:tav>
                                      </p:tavLst>
                                    </p:anim>
                                    <p:anim calcmode="lin" valueType="num">
                                      <p:cBhvr additive="base">
                                        <p:cTn id="18" dur="500" fill="hold"/>
                                        <p:tgtEl>
                                          <p:spTgt spid="14"/>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fill="hold"/>
                                        <p:tgtEl>
                                          <p:spTgt spid="11"/>
                                        </p:tgtEl>
                                        <p:attrNameLst>
                                          <p:attrName>ppt_x</p:attrName>
                                        </p:attrNameLst>
                                      </p:cBhvr>
                                      <p:tavLst>
                                        <p:tav tm="0">
                                          <p:val>
                                            <p:strVal val="#ppt_x"/>
                                          </p:val>
                                        </p:tav>
                                        <p:tav tm="100000">
                                          <p:val>
                                            <p:strVal val="#ppt_x"/>
                                          </p:val>
                                        </p:tav>
                                      </p:tavLst>
                                    </p:anim>
                                    <p:anim calcmode="lin" valueType="num">
                                      <p:cBhvr additive="base">
                                        <p:cTn id="2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5"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p:cNvSpPr txBox="1">
            <a:spLocks noChangeArrowheads="1"/>
          </p:cNvSpPr>
          <p:nvPr/>
        </p:nvSpPr>
        <p:spPr>
          <a:xfrm>
            <a:off x="1966774" y="-3634"/>
            <a:ext cx="8445639" cy="706437"/>
          </a:xfrm>
          <a:prstGeom prst="rect">
            <a:avLst/>
          </a:prstGeom>
        </p:spPr>
        <p:txBody>
          <a:bodyPr vert="horz"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CA" sz="28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rPr>
              <a:t>Les arguments pour se défendre</a:t>
            </a:r>
            <a:endParaRPr kumimoji="0" lang="en-US" sz="28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endParaRPr>
          </a:p>
        </p:txBody>
      </p:sp>
      <p:sp>
        <p:nvSpPr>
          <p:cNvPr id="4" name="Rectangle 4"/>
          <p:cNvSpPr txBox="1">
            <a:spLocks noChangeArrowheads="1"/>
          </p:cNvSpPr>
          <p:nvPr/>
        </p:nvSpPr>
        <p:spPr>
          <a:xfrm>
            <a:off x="911071" y="1412776"/>
            <a:ext cx="10799172" cy="576064"/>
          </a:xfrm>
          <a:prstGeom prst="rect">
            <a:avLst/>
          </a:prstGeom>
        </p:spPr>
        <p:txBody>
          <a:bodyPr vert="horz" anchor="ctr">
            <a:noAutofit/>
          </a:bodyPr>
          <a:lstStyle/>
          <a:p>
            <a:pPr marL="0" marR="0" lvl="0" indent="0" algn="just" defTabSz="914400" rtl="0" eaLnBrk="1" fontAlgn="auto" latinLnBrk="0" hangingPunct="1">
              <a:lnSpc>
                <a:spcPct val="100000"/>
              </a:lnSpc>
              <a:spcBef>
                <a:spcPct val="0"/>
              </a:spcBef>
              <a:spcAft>
                <a:spcPts val="0"/>
              </a:spcAft>
              <a:buClrTx/>
              <a:buSzTx/>
              <a:buFont typeface="Wingdings" pitchFamily="2" charset="2"/>
              <a:buChar char="q"/>
              <a:tabLst/>
              <a:defRPr/>
            </a:pPr>
            <a:r>
              <a:rPr lang="fr-CA" sz="2400" b="1" noProof="0" dirty="0" smtClean="0">
                <a:solidFill>
                  <a:srgbClr val="0066FF"/>
                </a:solidFill>
              </a:rPr>
              <a:t>ENEDIS filiale à 100 % d’EDF n’est pas assurée </a:t>
            </a:r>
            <a:endParaRPr lang="en-US" sz="2400" b="1" dirty="0" smtClean="0">
              <a:solidFill>
                <a:srgbClr val="0066FF"/>
              </a:solidFill>
            </a:endParaRPr>
          </a:p>
        </p:txBody>
      </p:sp>
      <p:sp>
        <p:nvSpPr>
          <p:cNvPr id="7" name="ZoneTexte 6"/>
          <p:cNvSpPr txBox="1"/>
          <p:nvPr/>
        </p:nvSpPr>
        <p:spPr>
          <a:xfrm>
            <a:off x="1053058" y="548680"/>
            <a:ext cx="11134179" cy="707886"/>
          </a:xfrm>
          <a:prstGeom prst="rect">
            <a:avLst/>
          </a:prstGeom>
          <a:noFill/>
        </p:spPr>
        <p:txBody>
          <a:bodyPr wrap="square" rtlCol="0">
            <a:spAutoFit/>
          </a:bodyPr>
          <a:lstStyle/>
          <a:p>
            <a:pPr algn="ctr"/>
            <a:r>
              <a:rPr lang="fr-FR" sz="2000" b="1" cap="all" dirty="0" smtClean="0">
                <a:solidFill>
                  <a:srgbClr val="FF0000"/>
                </a:solidFill>
                <a:effectLst>
                  <a:reflection blurRad="12700" stA="48000" endA="300" endPos="55000" dir="5400000" sy="-90000" algn="bl" rotWithShape="0"/>
                </a:effectLst>
                <a:latin typeface="Microsoft YaHei" pitchFamily="34" charset="-122"/>
                <a:ea typeface="Microsoft YaHei" pitchFamily="34" charset="-122"/>
                <a:cs typeface="+mj-cs"/>
              </a:rPr>
              <a:t>Absence d’assurance de responsabilité civile professionnelle obligatoire</a:t>
            </a:r>
          </a:p>
        </p:txBody>
      </p:sp>
      <p:sp>
        <p:nvSpPr>
          <p:cNvPr id="65538" name="Rectangle 2"/>
          <p:cNvSpPr>
            <a:spLocks noChangeArrowheads="1"/>
          </p:cNvSpPr>
          <p:nvPr/>
        </p:nvSpPr>
        <p:spPr bwMode="auto">
          <a:xfrm>
            <a:off x="53473" y="2924944"/>
            <a:ext cx="12133766" cy="22467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fr-FR" sz="2000" b="1" i="1" dirty="0" smtClean="0">
                <a:solidFill>
                  <a:srgbClr val="0070C0"/>
                </a:solidFill>
              </a:rPr>
              <a:t>Or, la société EDF ASSURANCES </a:t>
            </a:r>
            <a:r>
              <a:rPr lang="fr-FR" b="1" i="1" dirty="0" smtClean="0">
                <a:solidFill>
                  <a:srgbClr val="0070C0"/>
                </a:solidFill>
              </a:rPr>
              <a:t>(Immatriculation RCS Nanterre 412 083 347, au capital de 39 000 euros), </a:t>
            </a:r>
            <a:endParaRPr lang="fr-FR" sz="2000" b="1" i="1" dirty="0" smtClean="0">
              <a:solidFill>
                <a:srgbClr val="0070C0"/>
              </a:solidFill>
            </a:endParaRPr>
          </a:p>
          <a:p>
            <a:pPr marL="0" marR="0" lvl="0" indent="0" algn="l" defTabSz="914400" rtl="0" eaLnBrk="1" fontAlgn="base" latinLnBrk="0" hangingPunct="1">
              <a:lnSpc>
                <a:spcPct val="100000"/>
              </a:lnSpc>
              <a:spcBef>
                <a:spcPct val="0"/>
              </a:spcBef>
              <a:spcAft>
                <a:spcPct val="0"/>
              </a:spcAft>
              <a:buClrTx/>
              <a:buSzTx/>
              <a:buFontTx/>
              <a:buNone/>
              <a:tabLst/>
            </a:pPr>
            <a:r>
              <a:rPr lang="fr-FR" sz="2000" b="1" i="1" dirty="0" smtClean="0">
                <a:solidFill>
                  <a:srgbClr val="0070C0"/>
                </a:solidFill>
              </a:rPr>
              <a:t>est une société de « courtage d’assurances et de réassurances » et non une compagnie d’assurance, </a:t>
            </a:r>
          </a:p>
          <a:p>
            <a:pPr marL="0" marR="0" lvl="0" indent="0" algn="l" defTabSz="914400" rtl="0" eaLnBrk="1" fontAlgn="base" latinLnBrk="0" hangingPunct="1">
              <a:lnSpc>
                <a:spcPct val="100000"/>
              </a:lnSpc>
              <a:spcBef>
                <a:spcPct val="0"/>
              </a:spcBef>
              <a:spcAft>
                <a:spcPct val="0"/>
              </a:spcAft>
              <a:buClrTx/>
              <a:buSzTx/>
              <a:buFontTx/>
              <a:buNone/>
              <a:tabLst/>
            </a:pPr>
            <a:r>
              <a:rPr lang="fr-FR" sz="2000" b="1" i="1" dirty="0" smtClean="0">
                <a:solidFill>
                  <a:srgbClr val="0070C0"/>
                </a:solidFill>
              </a:rPr>
              <a:t>comme le prouve son extrait </a:t>
            </a:r>
            <a:r>
              <a:rPr lang="fr-FR" sz="2000" b="1" i="1" dirty="0" err="1" smtClean="0">
                <a:solidFill>
                  <a:srgbClr val="0070C0"/>
                </a:solidFill>
              </a:rPr>
              <a:t>Kbis</a:t>
            </a:r>
            <a:r>
              <a:rPr lang="fr-FR" sz="2000" b="1" i="1" dirty="0" smtClean="0">
                <a:solidFill>
                  <a:srgbClr val="0070C0"/>
                </a:solidFill>
              </a:rPr>
              <a:t> : la société EDF ASSURANCES n’est pas un assureur de dommages. </a:t>
            </a:r>
          </a:p>
          <a:p>
            <a:pPr marL="0" marR="0" lvl="0" indent="0" algn="l" defTabSz="914400" rtl="0" eaLnBrk="0" fontAlgn="base" latinLnBrk="0" hangingPunct="0">
              <a:lnSpc>
                <a:spcPct val="100000"/>
              </a:lnSpc>
              <a:spcBef>
                <a:spcPct val="0"/>
              </a:spcBef>
              <a:spcAft>
                <a:spcPct val="0"/>
              </a:spcAft>
              <a:buClrTx/>
              <a:buSzTx/>
              <a:buFontTx/>
              <a:buNone/>
              <a:tabLst/>
            </a:pPr>
            <a:r>
              <a:rPr lang="fr-FR" sz="2000" b="1" i="1" dirty="0" smtClean="0">
                <a:solidFill>
                  <a:srgbClr val="0070C0"/>
                </a:solidFill>
              </a:rPr>
              <a:t>Par conséquent, la SA ENEDIS, en tant que personne morale assurant la promotion du LINKY </a:t>
            </a:r>
          </a:p>
          <a:p>
            <a:pPr marL="0" marR="0" lvl="0" indent="0" algn="l" defTabSz="914400" rtl="0" eaLnBrk="0" fontAlgn="base" latinLnBrk="0" hangingPunct="0">
              <a:lnSpc>
                <a:spcPct val="100000"/>
              </a:lnSpc>
              <a:spcBef>
                <a:spcPct val="0"/>
              </a:spcBef>
              <a:spcAft>
                <a:spcPct val="0"/>
              </a:spcAft>
              <a:buClrTx/>
              <a:buSzTx/>
              <a:buFontTx/>
              <a:buNone/>
              <a:tabLst/>
            </a:pPr>
            <a:r>
              <a:rPr lang="fr-FR" sz="2000" b="1" i="1" dirty="0" smtClean="0">
                <a:solidFill>
                  <a:srgbClr val="0070C0"/>
                </a:solidFill>
              </a:rPr>
              <a:t>dont elle a apposé la marque sur le capot en plastique jaune du compteur mis en place chez </a:t>
            </a:r>
          </a:p>
          <a:p>
            <a:pPr marL="0" marR="0" lvl="0" indent="0" algn="l" defTabSz="914400" rtl="0" eaLnBrk="0" fontAlgn="base" latinLnBrk="0" hangingPunct="0">
              <a:lnSpc>
                <a:spcPct val="100000"/>
              </a:lnSpc>
              <a:spcBef>
                <a:spcPct val="0"/>
              </a:spcBef>
              <a:spcAft>
                <a:spcPct val="0"/>
              </a:spcAft>
              <a:buClrTx/>
              <a:buSzTx/>
              <a:buFontTx/>
              <a:buNone/>
              <a:tabLst/>
            </a:pPr>
            <a:r>
              <a:rPr lang="fr-FR" sz="2000" b="1" i="1" dirty="0" smtClean="0">
                <a:solidFill>
                  <a:srgbClr val="0070C0"/>
                </a:solidFill>
              </a:rPr>
              <a:t>les abonnés ,contrevient à l’obligation d’assurance à laquelle elle est tenue au titre de </a:t>
            </a:r>
          </a:p>
          <a:p>
            <a:pPr marL="0" marR="0" lvl="0" indent="0" algn="l" defTabSz="914400" rtl="0" eaLnBrk="0" fontAlgn="base" latinLnBrk="0" hangingPunct="0">
              <a:lnSpc>
                <a:spcPct val="100000"/>
              </a:lnSpc>
              <a:spcBef>
                <a:spcPct val="0"/>
              </a:spcBef>
              <a:spcAft>
                <a:spcPct val="0"/>
              </a:spcAft>
              <a:buClrTx/>
              <a:buSzTx/>
              <a:buFontTx/>
              <a:buNone/>
              <a:tabLst/>
            </a:pPr>
            <a:r>
              <a:rPr lang="fr-FR" sz="2000" b="1" i="1" dirty="0" smtClean="0">
                <a:solidFill>
                  <a:srgbClr val="0070C0"/>
                </a:solidFill>
              </a:rPr>
              <a:t>l’article 1792-4 du Code civil .</a:t>
            </a:r>
            <a:endParaRPr kumimoji="0" lang="fr-FR"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8" name="Rectangle 17"/>
          <p:cNvSpPr/>
          <p:nvPr/>
        </p:nvSpPr>
        <p:spPr>
          <a:xfrm>
            <a:off x="332978" y="2092786"/>
            <a:ext cx="11377265" cy="400110"/>
          </a:xfrm>
          <a:prstGeom prst="rect">
            <a:avLst/>
          </a:prstGeom>
        </p:spPr>
        <p:txBody>
          <a:bodyPr wrap="square">
            <a:spAutoFit/>
          </a:bodyPr>
          <a:lstStyle/>
          <a:p>
            <a:r>
              <a:rPr lang="fr-FR" sz="2000" b="1" i="1" dirty="0" smtClean="0">
                <a:solidFill>
                  <a:srgbClr val="0066FF"/>
                </a:solidFill>
              </a:rPr>
              <a:t>Loi  n°2005-1564 du 15 décembre  2005 – article 1 et article 512-6 du Code des assurances</a:t>
            </a:r>
          </a:p>
        </p:txBody>
      </p:sp>
      <p:sp>
        <p:nvSpPr>
          <p:cNvPr id="8" name="Rectangle 4"/>
          <p:cNvSpPr txBox="1">
            <a:spLocks noChangeArrowheads="1"/>
          </p:cNvSpPr>
          <p:nvPr/>
        </p:nvSpPr>
        <p:spPr>
          <a:xfrm>
            <a:off x="72008" y="5661248"/>
            <a:ext cx="11998275" cy="576064"/>
          </a:xfrm>
          <a:prstGeom prst="rect">
            <a:avLst/>
          </a:prstGeom>
        </p:spPr>
        <p:txBody>
          <a:bodyPr vert="horz" anchor="ctr">
            <a:noAutofit/>
          </a:bodyPr>
          <a:lstStyle/>
          <a:p>
            <a:pPr marL="0" marR="0" lvl="0" indent="0" algn="ctr" defTabSz="914400" rtl="0" eaLnBrk="1" fontAlgn="auto" latinLnBrk="0" hangingPunct="1">
              <a:lnSpc>
                <a:spcPct val="100000"/>
              </a:lnSpc>
              <a:spcBef>
                <a:spcPct val="0"/>
              </a:spcBef>
              <a:spcAft>
                <a:spcPts val="0"/>
              </a:spcAft>
              <a:buClrTx/>
              <a:buSzTx/>
              <a:tabLst/>
              <a:defRPr/>
            </a:pPr>
            <a:r>
              <a:rPr lang="fr-CA" sz="2400" b="1" noProof="0" dirty="0" smtClean="0">
                <a:solidFill>
                  <a:srgbClr val="FF0000"/>
                </a:solidFill>
              </a:rPr>
              <a:t>LES RIQUES ASSOCIES AUX RAYONNEMENTS ELECTROMAGNETIQUES (ONDES  RADIO FREQUENCES) SONT EXCLUS</a:t>
            </a:r>
          </a:p>
          <a:p>
            <a:pPr marL="0" marR="0" lvl="0" indent="0" algn="ctr" defTabSz="914400" rtl="0" eaLnBrk="1" fontAlgn="auto" latinLnBrk="0" hangingPunct="1">
              <a:lnSpc>
                <a:spcPct val="100000"/>
              </a:lnSpc>
              <a:spcBef>
                <a:spcPct val="0"/>
              </a:spcBef>
              <a:spcAft>
                <a:spcPts val="0"/>
              </a:spcAft>
              <a:buClrTx/>
              <a:buSzTx/>
              <a:tabLst/>
              <a:defRPr/>
            </a:pPr>
            <a:r>
              <a:rPr lang="fr-CA" sz="2400" b="1" noProof="0" dirty="0" smtClean="0">
                <a:solidFill>
                  <a:srgbClr val="FF0000"/>
                </a:solidFill>
              </a:rPr>
              <a:t>DES GARANTIES CIVILES DES COMPAGNIES D’ASSURANCES</a:t>
            </a:r>
            <a:endParaRPr lang="en-US" sz="2400" b="1" dirty="0" smtClean="0">
              <a:solidFill>
                <a:srgbClr val="FF0000"/>
              </a:solidFill>
            </a:endParaRPr>
          </a:p>
        </p:txBody>
      </p:sp>
    </p:spTree>
    <p:extLst>
      <p:ext uri="{BB962C8B-B14F-4D97-AF65-F5344CB8AC3E}">
        <p14:creationId xmlns:p14="http://schemas.microsoft.com/office/powerpoint/2010/main" val="3198176989"/>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8"/>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p:cNvSpPr txBox="1">
            <a:spLocks noChangeArrowheads="1"/>
          </p:cNvSpPr>
          <p:nvPr/>
        </p:nvSpPr>
        <p:spPr>
          <a:xfrm>
            <a:off x="1966774" y="-3634"/>
            <a:ext cx="8445639" cy="706437"/>
          </a:xfrm>
          <a:prstGeom prst="rect">
            <a:avLst/>
          </a:prstGeom>
        </p:spPr>
        <p:txBody>
          <a:bodyPr vert="horz"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CA" sz="28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rPr>
              <a:t>Les arguments pour se défendre</a:t>
            </a:r>
            <a:endParaRPr kumimoji="0" lang="en-US" sz="28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endParaRPr>
          </a:p>
        </p:txBody>
      </p:sp>
      <p:sp>
        <p:nvSpPr>
          <p:cNvPr id="4" name="Rectangle 4"/>
          <p:cNvSpPr txBox="1">
            <a:spLocks noChangeArrowheads="1"/>
          </p:cNvSpPr>
          <p:nvPr/>
        </p:nvSpPr>
        <p:spPr>
          <a:xfrm>
            <a:off x="911071" y="1340768"/>
            <a:ext cx="10799172" cy="576064"/>
          </a:xfrm>
          <a:prstGeom prst="rect">
            <a:avLst/>
          </a:prstGeom>
        </p:spPr>
        <p:txBody>
          <a:bodyPr vert="horz" anchor="ctr">
            <a:noAutofit/>
          </a:bodyPr>
          <a:lstStyle/>
          <a:p>
            <a:pPr marL="0" marR="0" lvl="0" indent="0" algn="just" defTabSz="914400" rtl="0" eaLnBrk="1" fontAlgn="auto" latinLnBrk="0" hangingPunct="1">
              <a:lnSpc>
                <a:spcPct val="100000"/>
              </a:lnSpc>
              <a:spcBef>
                <a:spcPct val="0"/>
              </a:spcBef>
              <a:spcAft>
                <a:spcPts val="0"/>
              </a:spcAft>
              <a:buClrTx/>
              <a:buSzTx/>
              <a:buFont typeface="Wingdings" pitchFamily="2" charset="2"/>
              <a:buChar char="q"/>
              <a:tabLst/>
              <a:defRPr/>
            </a:pPr>
            <a:r>
              <a:rPr lang="fr-CA" sz="2400" b="1" noProof="0" dirty="0" smtClean="0">
                <a:solidFill>
                  <a:srgbClr val="0070C0"/>
                </a:solidFill>
              </a:rPr>
              <a:t>ENEDIS filiale à 100 % d’EDF n’est pas assurée </a:t>
            </a:r>
            <a:endParaRPr lang="en-US" sz="2400" b="1" dirty="0" smtClean="0">
              <a:solidFill>
                <a:srgbClr val="0070C0"/>
              </a:solidFill>
            </a:endParaRPr>
          </a:p>
        </p:txBody>
      </p:sp>
      <p:sp>
        <p:nvSpPr>
          <p:cNvPr id="7" name="ZoneTexte 6"/>
          <p:cNvSpPr txBox="1"/>
          <p:nvPr/>
        </p:nvSpPr>
        <p:spPr>
          <a:xfrm>
            <a:off x="693019" y="632882"/>
            <a:ext cx="11134179" cy="707886"/>
          </a:xfrm>
          <a:prstGeom prst="rect">
            <a:avLst/>
          </a:prstGeom>
          <a:noFill/>
        </p:spPr>
        <p:txBody>
          <a:bodyPr wrap="square" rtlCol="0">
            <a:spAutoFit/>
          </a:bodyPr>
          <a:lstStyle/>
          <a:p>
            <a:pPr algn="ctr"/>
            <a:r>
              <a:rPr lang="fr-FR" sz="2000" b="1" cap="all" dirty="0" smtClean="0">
                <a:solidFill>
                  <a:srgbClr val="FF0000"/>
                </a:solidFill>
                <a:effectLst>
                  <a:reflection blurRad="12700" stA="48000" endA="300" endPos="55000" dir="5400000" sy="-90000" algn="bl" rotWithShape="0"/>
                </a:effectLst>
                <a:latin typeface="Microsoft YaHei" pitchFamily="34" charset="-122"/>
                <a:ea typeface="Microsoft YaHei" pitchFamily="34" charset="-122"/>
                <a:cs typeface="+mj-cs"/>
              </a:rPr>
              <a:t>Absence d’assurance de responsabilité civile professionnelle obligatoire</a:t>
            </a:r>
          </a:p>
        </p:txBody>
      </p:sp>
      <p:sp>
        <p:nvSpPr>
          <p:cNvPr id="65537" name="Rectangle 1"/>
          <p:cNvSpPr>
            <a:spLocks noChangeArrowheads="1"/>
          </p:cNvSpPr>
          <p:nvPr/>
        </p:nvSpPr>
        <p:spPr bwMode="auto">
          <a:xfrm>
            <a:off x="116955" y="2818671"/>
            <a:ext cx="12066380" cy="255454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lang="fr-FR" sz="2000" b="1" i="1" dirty="0" smtClean="0">
                <a:solidFill>
                  <a:srgbClr val="0070C0"/>
                </a:solidFill>
              </a:rPr>
              <a:t>Tout intermédiaire doit souscrire un contrat d'assurance le couvrant contre les conséquences </a:t>
            </a:r>
          </a:p>
          <a:p>
            <a:pPr marL="0" marR="0" lvl="0" indent="0" algn="just" defTabSz="914400" rtl="0" eaLnBrk="1" fontAlgn="base" latinLnBrk="0" hangingPunct="1">
              <a:lnSpc>
                <a:spcPct val="100000"/>
              </a:lnSpc>
              <a:spcBef>
                <a:spcPct val="0"/>
              </a:spcBef>
              <a:spcAft>
                <a:spcPct val="0"/>
              </a:spcAft>
              <a:buClrTx/>
              <a:buSzTx/>
              <a:buFontTx/>
              <a:buNone/>
              <a:tabLst/>
            </a:pPr>
            <a:r>
              <a:rPr lang="fr-FR" sz="2000" b="1" i="1" dirty="0" smtClean="0">
                <a:solidFill>
                  <a:srgbClr val="0070C0"/>
                </a:solidFill>
              </a:rPr>
              <a:t>pécuniaires de sa responsabilité civile professionnelle,  sauf si cette assurance </a:t>
            </a:r>
          </a:p>
          <a:p>
            <a:pPr marL="0" marR="0" lvl="0" indent="0" algn="just" defTabSz="914400" rtl="0" eaLnBrk="1" fontAlgn="base" latinLnBrk="0" hangingPunct="1">
              <a:lnSpc>
                <a:spcPct val="100000"/>
              </a:lnSpc>
              <a:spcBef>
                <a:spcPct val="0"/>
              </a:spcBef>
              <a:spcAft>
                <a:spcPct val="0"/>
              </a:spcAft>
              <a:buClrTx/>
              <a:buSzTx/>
              <a:buFontTx/>
              <a:buNone/>
              <a:tabLst/>
            </a:pPr>
            <a:r>
              <a:rPr lang="fr-FR" sz="2000" b="1" i="1" dirty="0" smtClean="0">
                <a:solidFill>
                  <a:srgbClr val="0070C0"/>
                </a:solidFill>
              </a:rPr>
              <a:t>ou une garantie équivalente lui est déjà fournie par une entreprise d'assurance ou de réassurance </a:t>
            </a:r>
          </a:p>
          <a:p>
            <a:pPr marL="0" marR="0" lvl="0" indent="0" algn="just" defTabSz="914400" rtl="0" eaLnBrk="1" fontAlgn="base" latinLnBrk="0" hangingPunct="1">
              <a:lnSpc>
                <a:spcPct val="100000"/>
              </a:lnSpc>
              <a:spcBef>
                <a:spcPct val="0"/>
              </a:spcBef>
              <a:spcAft>
                <a:spcPct val="0"/>
              </a:spcAft>
              <a:buClrTx/>
              <a:buSzTx/>
              <a:buFontTx/>
              <a:buNone/>
              <a:tabLst/>
            </a:pPr>
            <a:r>
              <a:rPr lang="fr-FR" sz="2000" b="1" i="1" dirty="0" smtClean="0">
                <a:solidFill>
                  <a:srgbClr val="0070C0"/>
                </a:solidFill>
              </a:rPr>
              <a:t>ou par un intermédiaire d'assurance ou de réassurance ou par une autre entreprise </a:t>
            </a:r>
          </a:p>
          <a:p>
            <a:pPr marL="0" marR="0" lvl="0" indent="0" algn="just" defTabSz="914400" rtl="0" eaLnBrk="1" fontAlgn="base" latinLnBrk="0" hangingPunct="1">
              <a:lnSpc>
                <a:spcPct val="100000"/>
              </a:lnSpc>
              <a:spcBef>
                <a:spcPct val="0"/>
              </a:spcBef>
              <a:spcAft>
                <a:spcPct val="0"/>
              </a:spcAft>
              <a:buClrTx/>
              <a:buSzTx/>
              <a:buFontTx/>
              <a:buNone/>
              <a:tabLst/>
            </a:pPr>
            <a:r>
              <a:rPr lang="fr-FR" sz="2000" b="1" i="1" dirty="0" smtClean="0">
                <a:solidFill>
                  <a:srgbClr val="0070C0"/>
                </a:solidFill>
              </a:rPr>
              <a:t>pour le compte desquels il agit ou par lesquels il est mandaté ou si ces entreprises </a:t>
            </a:r>
          </a:p>
          <a:p>
            <a:pPr marL="0" marR="0" lvl="0" indent="0" algn="just" defTabSz="914400" rtl="0" eaLnBrk="1" fontAlgn="base" latinLnBrk="0" hangingPunct="1">
              <a:lnSpc>
                <a:spcPct val="100000"/>
              </a:lnSpc>
              <a:spcBef>
                <a:spcPct val="0"/>
              </a:spcBef>
              <a:spcAft>
                <a:spcPct val="0"/>
              </a:spcAft>
              <a:buClrTx/>
              <a:buSzTx/>
              <a:buFontTx/>
              <a:buNone/>
              <a:tabLst/>
            </a:pPr>
            <a:r>
              <a:rPr lang="fr-FR" sz="2000" b="1" i="1" dirty="0" smtClean="0">
                <a:solidFill>
                  <a:srgbClr val="0070C0"/>
                </a:solidFill>
              </a:rPr>
              <a:t>ou cet intermédiaire assument l'entière responsabilité des actes de cet intermédiaire. </a:t>
            </a:r>
          </a:p>
          <a:p>
            <a:pPr marL="0" marR="0" lvl="0" indent="0" algn="just" defTabSz="914400" rtl="0" eaLnBrk="1" fontAlgn="base" latinLnBrk="0" hangingPunct="1">
              <a:lnSpc>
                <a:spcPct val="100000"/>
              </a:lnSpc>
              <a:spcBef>
                <a:spcPct val="0"/>
              </a:spcBef>
              <a:spcAft>
                <a:spcPct val="0"/>
              </a:spcAft>
              <a:buClrTx/>
              <a:buSzTx/>
              <a:buFontTx/>
              <a:buNone/>
              <a:tabLst/>
            </a:pPr>
            <a:r>
              <a:rPr lang="fr-FR" sz="2000" b="1" i="1" dirty="0" smtClean="0">
                <a:solidFill>
                  <a:srgbClr val="0070C0"/>
                </a:solidFill>
              </a:rPr>
              <a:t>Dans tous les cas, les intermédiaires doivent être en mesure de justifier à tout moment leur situation </a:t>
            </a:r>
          </a:p>
          <a:p>
            <a:pPr marL="0" marR="0" lvl="0" indent="0" algn="just" defTabSz="914400" rtl="0" eaLnBrk="1" fontAlgn="base" latinLnBrk="0" hangingPunct="1">
              <a:lnSpc>
                <a:spcPct val="100000"/>
              </a:lnSpc>
              <a:spcBef>
                <a:spcPct val="0"/>
              </a:spcBef>
              <a:spcAft>
                <a:spcPct val="0"/>
              </a:spcAft>
              <a:buClrTx/>
              <a:buSzTx/>
              <a:buFontTx/>
              <a:buNone/>
              <a:tabLst/>
            </a:pPr>
            <a:r>
              <a:rPr lang="fr-FR" sz="2000" b="1" i="1" dirty="0" smtClean="0">
                <a:solidFill>
                  <a:srgbClr val="0070C0"/>
                </a:solidFill>
              </a:rPr>
              <a:t>au regard de cette obligation.</a:t>
            </a:r>
          </a:p>
        </p:txBody>
      </p:sp>
      <p:sp>
        <p:nvSpPr>
          <p:cNvPr id="16" name="Rectangle 15"/>
          <p:cNvSpPr/>
          <p:nvPr/>
        </p:nvSpPr>
        <p:spPr>
          <a:xfrm>
            <a:off x="332978" y="2092786"/>
            <a:ext cx="11377265" cy="400110"/>
          </a:xfrm>
          <a:prstGeom prst="rect">
            <a:avLst/>
          </a:prstGeom>
        </p:spPr>
        <p:txBody>
          <a:bodyPr wrap="square">
            <a:spAutoFit/>
          </a:bodyPr>
          <a:lstStyle/>
          <a:p>
            <a:r>
              <a:rPr lang="fr-FR" sz="2000" b="1" i="1" dirty="0" smtClean="0">
                <a:solidFill>
                  <a:srgbClr val="0066FF"/>
                </a:solidFill>
              </a:rPr>
              <a:t>Loi  n°2005-1564 du 15 décembre  2005 – article 1 et article 512-6 du Code des assurances</a:t>
            </a:r>
          </a:p>
        </p:txBody>
      </p:sp>
      <p:sp>
        <p:nvSpPr>
          <p:cNvPr id="9" name="ZoneTexte 8"/>
          <p:cNvSpPr txBox="1"/>
          <p:nvPr/>
        </p:nvSpPr>
        <p:spPr>
          <a:xfrm>
            <a:off x="260971" y="5673442"/>
            <a:ext cx="11710243" cy="707886"/>
          </a:xfrm>
          <a:prstGeom prst="rect">
            <a:avLst/>
          </a:prstGeom>
          <a:noFill/>
        </p:spPr>
        <p:txBody>
          <a:bodyPr wrap="square" rtlCol="0">
            <a:spAutoFit/>
          </a:bodyPr>
          <a:lstStyle/>
          <a:p>
            <a:pPr algn="ctr"/>
            <a:r>
              <a:rPr lang="fr-FR" sz="2000" b="1" cap="all" dirty="0" smtClean="0">
                <a:solidFill>
                  <a:srgbClr val="FF0000"/>
                </a:solidFill>
                <a:effectLst>
                  <a:reflection blurRad="12700" stA="48000" endA="300" endPos="55000" dir="5400000" sy="-90000" algn="bl" rotWithShape="0"/>
                </a:effectLst>
                <a:latin typeface="Microsoft YaHei" pitchFamily="34" charset="-122"/>
                <a:ea typeface="Microsoft YaHei" pitchFamily="34" charset="-122"/>
                <a:cs typeface="+mj-cs"/>
              </a:rPr>
              <a:t>En cas de sinistre c’est la collectivité locale qui peut se retrouver impliquée donc les maires des communes</a:t>
            </a:r>
          </a:p>
        </p:txBody>
      </p:sp>
    </p:spTree>
    <p:extLst>
      <p:ext uri="{BB962C8B-B14F-4D97-AF65-F5344CB8AC3E}">
        <p14:creationId xmlns:p14="http://schemas.microsoft.com/office/powerpoint/2010/main" val="3198176989"/>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4"/>
          <p:cNvSpPr txBox="1">
            <a:spLocks noChangeArrowheads="1"/>
          </p:cNvSpPr>
          <p:nvPr/>
        </p:nvSpPr>
        <p:spPr>
          <a:xfrm>
            <a:off x="911071" y="6021288"/>
            <a:ext cx="10799172" cy="576064"/>
          </a:xfrm>
          <a:prstGeom prst="rect">
            <a:avLst/>
          </a:prstGeom>
        </p:spPr>
        <p:txBody>
          <a:bodyPr vert="horz" anchor="ctr">
            <a:noAutofit/>
          </a:bodyPr>
          <a:lstStyle/>
          <a:p>
            <a:pPr marL="0" marR="0" lvl="0" indent="0" algn="just" defTabSz="914400" rtl="0" eaLnBrk="1" fontAlgn="auto" latinLnBrk="0" hangingPunct="1">
              <a:lnSpc>
                <a:spcPct val="100000"/>
              </a:lnSpc>
              <a:spcBef>
                <a:spcPct val="0"/>
              </a:spcBef>
              <a:spcAft>
                <a:spcPts val="0"/>
              </a:spcAft>
              <a:buClrTx/>
              <a:buSzTx/>
              <a:tabLst/>
              <a:defRPr/>
            </a:pPr>
            <a:r>
              <a:rPr lang="fr-CA" sz="6600" b="1" i="1" noProof="0" smtClean="0">
                <a:solidFill>
                  <a:srgbClr val="FF0000"/>
                </a:solidFill>
              </a:rPr>
              <a:t>EN DERNIER RESSORT !!</a:t>
            </a:r>
            <a:endParaRPr lang="en-US" sz="6600" b="1" i="1" dirty="0" smtClean="0">
              <a:solidFill>
                <a:srgbClr val="FF0000"/>
              </a:solidFill>
            </a:endParaRPr>
          </a:p>
        </p:txBody>
      </p:sp>
      <p:sp>
        <p:nvSpPr>
          <p:cNvPr id="6" name="Rectangle 4"/>
          <p:cNvSpPr txBox="1">
            <a:spLocks noChangeArrowheads="1"/>
          </p:cNvSpPr>
          <p:nvPr/>
        </p:nvSpPr>
        <p:spPr>
          <a:xfrm>
            <a:off x="1989163" y="-13741"/>
            <a:ext cx="8445639" cy="706437"/>
          </a:xfrm>
          <a:prstGeom prst="rect">
            <a:avLst/>
          </a:prstGeom>
        </p:spPr>
        <p:txBody>
          <a:bodyPr vert="horz"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CA" sz="28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rPr>
              <a:t>Les arguments pour se défendre</a:t>
            </a:r>
            <a:endParaRPr kumimoji="0" lang="en-US" sz="28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endParaRPr>
          </a:p>
        </p:txBody>
      </p:sp>
      <p:pic>
        <p:nvPicPr>
          <p:cNvPr id="1026" name="Picture 2"/>
          <p:cNvPicPr>
            <a:picLocks noChangeAspect="1" noChangeArrowheads="1"/>
          </p:cNvPicPr>
          <p:nvPr/>
        </p:nvPicPr>
        <p:blipFill>
          <a:blip r:embed="rId2" cstate="screen"/>
          <a:srcRect/>
          <a:stretch>
            <a:fillRect/>
          </a:stretch>
        </p:blipFill>
        <p:spPr bwMode="auto">
          <a:xfrm>
            <a:off x="228521" y="1124744"/>
            <a:ext cx="11697746" cy="4752528"/>
          </a:xfrm>
          <a:prstGeom prst="rect">
            <a:avLst/>
          </a:prstGeom>
          <a:noFill/>
          <a:ln w="9525">
            <a:noFill/>
            <a:miter lim="800000"/>
            <a:headEnd/>
            <a:tailEnd/>
          </a:ln>
        </p:spPr>
      </p:pic>
      <p:sp>
        <p:nvSpPr>
          <p:cNvPr id="9" name="Rectangle 8"/>
          <p:cNvSpPr/>
          <p:nvPr/>
        </p:nvSpPr>
        <p:spPr>
          <a:xfrm>
            <a:off x="2565227" y="692696"/>
            <a:ext cx="7272808" cy="461665"/>
          </a:xfrm>
          <a:prstGeom prst="rect">
            <a:avLst/>
          </a:prstGeom>
        </p:spPr>
        <p:txBody>
          <a:bodyPr wrap="square">
            <a:spAutoFit/>
          </a:bodyPr>
          <a:lstStyle/>
          <a:p>
            <a:pPr lvl="0" algn="ctr">
              <a:spcBef>
                <a:spcPct val="0"/>
              </a:spcBef>
              <a:defRPr/>
            </a:pPr>
            <a:r>
              <a:rPr lang="fr-CA" sz="24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rPr>
              <a:t>PRINCIPE DE POSE D’UN FILTRE ANTI-LINKY</a:t>
            </a:r>
            <a:endParaRPr lang="en-US" sz="2400" b="1" cap="all" dirty="0" smtClean="0">
              <a:solidFill>
                <a:srgbClr val="3366FF"/>
              </a:solidFill>
              <a:effectLst>
                <a:reflection blurRad="12700" stA="48000" endA="300" endPos="55000" dir="5400000" sy="-90000" algn="bl" rotWithShape="0"/>
              </a:effectLst>
              <a:latin typeface="Microsoft YaHei" pitchFamily="34" charset="-122"/>
              <a:ea typeface="Microsoft YaHei" pitchFamily="34" charset="-122"/>
              <a:cs typeface="+mj-cs"/>
            </a:endParaRPr>
          </a:p>
        </p:txBody>
      </p:sp>
    </p:spTree>
    <p:extLst>
      <p:ext uri="{BB962C8B-B14F-4D97-AF65-F5344CB8AC3E}">
        <p14:creationId xmlns:p14="http://schemas.microsoft.com/office/powerpoint/2010/main" val="3198176989"/>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p:cNvSpPr txBox="1">
            <a:spLocks noChangeArrowheads="1"/>
          </p:cNvSpPr>
          <p:nvPr/>
        </p:nvSpPr>
        <p:spPr>
          <a:xfrm>
            <a:off x="3645347" y="-3634"/>
            <a:ext cx="4176464" cy="706437"/>
          </a:xfrm>
          <a:prstGeom prst="rect">
            <a:avLst/>
          </a:prstGeom>
        </p:spPr>
        <p:txBody>
          <a:bodyPr vert="horz"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CA" sz="36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rPr>
              <a:t>CONCLUSION</a:t>
            </a:r>
            <a:endParaRPr kumimoji="0" lang="en-US" sz="36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endParaRPr>
          </a:p>
        </p:txBody>
      </p:sp>
      <p:pic>
        <p:nvPicPr>
          <p:cNvPr id="8" name="Picture 2" descr="D:\MES DOCUMENTS\ASSOCIATION-ARRP91\PHOTOS\Compteur-linky.jpg"/>
          <p:cNvPicPr>
            <a:picLocks noChangeAspect="1" noChangeArrowheads="1"/>
          </p:cNvPicPr>
          <p:nvPr/>
        </p:nvPicPr>
        <p:blipFill>
          <a:blip r:embed="rId2" cstate="screen"/>
          <a:srcRect/>
          <a:stretch>
            <a:fillRect/>
          </a:stretch>
        </p:blipFill>
        <p:spPr bwMode="auto">
          <a:xfrm>
            <a:off x="3429323" y="1124744"/>
            <a:ext cx="5328592" cy="3998004"/>
          </a:xfrm>
          <a:prstGeom prst="rect">
            <a:avLst/>
          </a:prstGeom>
          <a:noFill/>
        </p:spPr>
      </p:pic>
      <p:sp>
        <p:nvSpPr>
          <p:cNvPr id="10" name="Rectangle 4"/>
          <p:cNvSpPr txBox="1">
            <a:spLocks noChangeArrowheads="1"/>
          </p:cNvSpPr>
          <p:nvPr/>
        </p:nvSpPr>
        <p:spPr>
          <a:xfrm>
            <a:off x="911071" y="5589240"/>
            <a:ext cx="10799172" cy="576064"/>
          </a:xfrm>
          <a:prstGeom prst="rect">
            <a:avLst/>
          </a:prstGeom>
        </p:spPr>
        <p:txBody>
          <a:bodyPr vert="horz" anchor="ctr">
            <a:noAutofit/>
          </a:bodyPr>
          <a:lstStyle/>
          <a:p>
            <a:pPr marL="0" marR="0" lvl="0" indent="0" algn="just" defTabSz="914400" rtl="0" eaLnBrk="1" fontAlgn="auto" latinLnBrk="0" hangingPunct="1">
              <a:lnSpc>
                <a:spcPct val="100000"/>
              </a:lnSpc>
              <a:spcBef>
                <a:spcPct val="0"/>
              </a:spcBef>
              <a:spcAft>
                <a:spcPts val="0"/>
              </a:spcAft>
              <a:buClrTx/>
              <a:buSzTx/>
              <a:tabLst/>
              <a:defRPr/>
            </a:pPr>
            <a:r>
              <a:rPr lang="fr-CA" sz="6600" b="1" i="1" noProof="0" dirty="0" smtClean="0">
                <a:solidFill>
                  <a:srgbClr val="FF0000"/>
                </a:solidFill>
              </a:rPr>
              <a:t>LINKY PAS ICI NI AILLEURS</a:t>
            </a:r>
            <a:endParaRPr lang="en-US" sz="6600" b="1" i="1" dirty="0" smtClean="0">
              <a:solidFill>
                <a:srgbClr val="FF0000"/>
              </a:solidFill>
            </a:endParaRPr>
          </a:p>
        </p:txBody>
      </p:sp>
      <p:sp>
        <p:nvSpPr>
          <p:cNvPr id="11" name="Croix 10"/>
          <p:cNvSpPr/>
          <p:nvPr/>
        </p:nvSpPr>
        <p:spPr>
          <a:xfrm rot="2527095">
            <a:off x="4162607" y="1465634"/>
            <a:ext cx="3352703" cy="3278661"/>
          </a:xfrm>
          <a:prstGeom prst="plus">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Tree>
    <p:extLst>
      <p:ext uri="{BB962C8B-B14F-4D97-AF65-F5344CB8AC3E}">
        <p14:creationId xmlns:p14="http://schemas.microsoft.com/office/powerpoint/2010/main" val="3198176989"/>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150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2000"/>
                            </p:stCondLst>
                            <p:childTnLst>
                              <p:par>
                                <p:cTn id="11" presetID="17" presetClass="entr" presetSubtype="10"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p:cNvSpPr txBox="1">
            <a:spLocks noChangeArrowheads="1"/>
          </p:cNvSpPr>
          <p:nvPr/>
        </p:nvSpPr>
        <p:spPr>
          <a:xfrm>
            <a:off x="549003" y="2722563"/>
            <a:ext cx="10945216" cy="706437"/>
          </a:xfrm>
          <a:prstGeom prst="rect">
            <a:avLst/>
          </a:prstGeom>
        </p:spPr>
        <p:txBody>
          <a:bodyPr vert="horz"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CA" sz="66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rPr>
              <a:t>MERCI</a:t>
            </a:r>
            <a:r>
              <a:rPr kumimoji="0" lang="fr-CA" sz="6600" b="1" i="0" u="none" strike="noStrike" kern="1200" cap="all" spc="0" normalizeH="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rPr>
              <a:t> DE VOTRE ATTENTION</a:t>
            </a:r>
            <a:endParaRPr kumimoji="0" lang="en-US" sz="6600" b="1" i="0" u="none" strike="noStrike" kern="1200" cap="all" spc="0" normalizeH="0" baseline="0" noProof="0" dirty="0" smtClean="0">
              <a:ln>
                <a:noFill/>
              </a:ln>
              <a:solidFill>
                <a:srgbClr val="3366FF"/>
              </a:solidFill>
              <a:effectLst>
                <a:reflection blurRad="12700" stA="48000" endA="300" endPos="55000" dir="5400000" sy="-90000" algn="bl" rotWithShape="0"/>
              </a:effectLst>
              <a:uLnTx/>
              <a:uFillTx/>
              <a:latin typeface="Microsoft YaHei" pitchFamily="34" charset="-122"/>
              <a:ea typeface="Microsoft YaHei" pitchFamily="34" charset="-122"/>
              <a:cs typeface="+mj-cs"/>
            </a:endParaRPr>
          </a:p>
        </p:txBody>
      </p:sp>
    </p:spTree>
    <p:extLst>
      <p:ext uri="{BB962C8B-B14F-4D97-AF65-F5344CB8AC3E}">
        <p14:creationId xmlns:p14="http://schemas.microsoft.com/office/powerpoint/2010/main" val="3198176989"/>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xit" presetSubtype="10" fill="hold" grpId="0" nodeType="withEffect">
                                  <p:stCondLst>
                                    <p:cond delay="5000"/>
                                  </p:stCondLst>
                                  <p:childTnLst>
                                    <p:animEffect transition="out" filter="checkerboard(across)">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theme1.xml><?xml version="1.0" encoding="utf-8"?>
<a:theme xmlns:a="http://schemas.openxmlformats.org/drawingml/2006/main" name="Serenity_16x9">
  <a:themeElements>
    <a:clrScheme name="Serenity_16x9">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Serenity_16x9">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sz="2400"/>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a:defPPr>
      </a:lstStyle>
    </a:txDef>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14054</TotalTime>
  <Words>2869</Words>
  <Application>Microsoft Macintosh PowerPoint</Application>
  <PresentationFormat>Personnalisé</PresentationFormat>
  <Paragraphs>405</Paragraphs>
  <Slides>53</Slides>
  <Notes>0</Notes>
  <HiddenSlides>0</HiddenSlides>
  <MMClips>0</MMClips>
  <ScaleCrop>false</ScaleCrop>
  <HeadingPairs>
    <vt:vector size="4" baseType="variant">
      <vt:variant>
        <vt:lpstr>Thème</vt:lpstr>
      </vt:variant>
      <vt:variant>
        <vt:i4>1</vt:i4>
      </vt:variant>
      <vt:variant>
        <vt:lpstr>Titres des diapositives</vt:lpstr>
      </vt:variant>
      <vt:variant>
        <vt:i4>53</vt:i4>
      </vt:variant>
    </vt:vector>
  </HeadingPairs>
  <TitlesOfParts>
    <vt:vector size="54" baseType="lpstr">
      <vt:lpstr>Serenity_16x9</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PATRICK</dc:creator>
  <cp:lastModifiedBy>Vincent Poizat</cp:lastModifiedBy>
  <cp:revision>1527</cp:revision>
  <dcterms:created xsi:type="dcterms:W3CDTF">2015-02-23T17:27:27Z</dcterms:created>
  <dcterms:modified xsi:type="dcterms:W3CDTF">2017-10-02T21:31:14Z</dcterms:modified>
</cp:coreProperties>
</file>