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0080625" cy="7559675"/>
  <p:notesSz cx="7559675" cy="10691813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168" y="-112"/>
      </p:cViewPr>
      <p:guideLst>
        <p:guide orient="horz" pos="2381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roundedCorners val="0"/>
  <c:style val="18"/>
  <c:chart>
    <c:autoTitleDeleted val="1"/>
    <c:plotArea>
      <c:layout>
        <c:manualLayout>
          <c:layoutTarget val="inner"/>
          <c:xMode val="edge"/>
          <c:yMode val="edge"/>
          <c:x val="0.078120509627359"/>
          <c:y val="0.108663152096939"/>
          <c:w val="0.90128364785899"/>
          <c:h val="0.6746400188842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Facture énergétique en € ( R1 + R2 ) a payer par l'usager pour un logement de 60 m²</c:v>
                </c:pt>
              </c:strCache>
            </c:strRef>
          </c:tx>
          <c:spPr>
            <a:solidFill>
              <a:srgbClr val="004586"/>
            </a:solidFill>
            <a:ln>
              <a:noFill/>
            </a:ln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</c:dLbls>
          <c:cat>
            <c:strRef>
              <c:f>categories</c:f>
              <c:strCache>
                <c:ptCount val="4"/>
                <c:pt idx="0">
                  <c:v>Réseaux de chaleur
Sans subventions
4200 kWh/an pour
Logement de 60 m²</c:v>
                </c:pt>
                <c:pt idx="1">
                  <c:v>Réseaux de chaleur
Avec 1 922 k€ de 
Subventions
4200 kWh/an pour
Logement de 60 m²</c:v>
                </c:pt>
                <c:pt idx="2">
                  <c:v>Chaudière
Gaz Collective
4200 kWh/an pour
Logement de 60 m²</c:v>
                </c:pt>
                <c:pt idx="3">
                  <c:v>Chaudière
Gaz Collective
3168 kWh/an pour
Logement de 60 m²
Niveau RT 2012 – 20 %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525.0</c:v>
                </c:pt>
                <c:pt idx="1">
                  <c:v>447.0</c:v>
                </c:pt>
                <c:pt idx="2">
                  <c:v>287.0</c:v>
                </c:pt>
                <c:pt idx="3">
                  <c:v>235.2207045291159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105132296"/>
        <c:axId val="2105134328"/>
      </c:barChart>
      <c:catAx>
        <c:axId val="2105132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defRPr>
            </a:pPr>
            <a:endParaRPr lang="fr-FR"/>
          </a:p>
        </c:txPr>
        <c:crossAx val="2105134328"/>
        <c:crosses val="autoZero"/>
        <c:auto val="1"/>
        <c:lblAlgn val="ctr"/>
        <c:lblOffset val="100"/>
        <c:noMultiLvlLbl val="1"/>
      </c:catAx>
      <c:valAx>
        <c:axId val="2105134328"/>
        <c:scaling>
          <c:orientation val="minMax"/>
        </c:scaling>
        <c:delete val="0"/>
        <c:axPos val="l"/>
        <c:majorGridlines>
          <c:spPr>
            <a:ln>
              <a:solidFill>
                <a:srgbClr val="B3B3B3"/>
              </a:solidFill>
            </a:ln>
          </c:spPr>
        </c:majorGridlines>
        <c:numFmt formatCode="#,##0\ [$€-40C];\-#,##0\ [$€-40C]" sourceLinked="0"/>
        <c:majorTickMark val="out"/>
        <c:min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defRPr>
            </a:pPr>
            <a:endParaRPr lang="fr-FR"/>
          </a:p>
        </c:txPr>
        <c:crossAx val="2105132296"/>
        <c:crossesAt val="1.0"/>
        <c:crossBetween val="between"/>
      </c:valAx>
      <c:spPr>
        <a:noFill/>
        <a:ln>
          <a:solidFill>
            <a:srgbClr val="B3B3B3"/>
          </a:solidFill>
        </a:ln>
      </c:spPr>
    </c:plotArea>
    <c:legend>
      <c:legendPos val="r"/>
      <c:layout>
        <c:manualLayout>
          <c:xMode val="edge"/>
          <c:yMode val="edge"/>
          <c:x val="0.174825174825175"/>
          <c:y val="0.0238413722558817"/>
        </c:manualLayout>
      </c:layout>
      <c:overlay val="1"/>
      <c:spPr>
        <a:noFill/>
        <a:ln>
          <a:noFill/>
        </a:ln>
      </c:spPr>
    </c:legend>
    <c:plotVisOnly val="1"/>
    <c:dispBlanksAs val="gap"/>
    <c:showDLblsOverMax val="1"/>
  </c:chart>
  <c:spPr>
    <a:solidFill>
      <a:srgbClr val="FFFFFF"/>
    </a:solidFill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roundedCorners val="0"/>
  <c:style val="18"/>
  <c:chart>
    <c:title>
      <c:tx>
        <c:rich>
          <a:bodyPr/>
          <a:lstStyle/>
          <a:p>
            <a:pPr>
              <a:defRPr sz="13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defRPr>
            </a:pPr>
            <a:r>
              <a:rPr lang="fr-FR" sz="13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Répartition  R2 ( Abonnement ) et R1 ( Partie variable ) pour un logement de 60 m²</a:t>
            </a:r>
          </a:p>
        </c:rich>
      </c:tx>
      <c:layout>
        <c:manualLayout>
          <c:xMode val="edge"/>
          <c:yMode val="edge"/>
          <c:x val="0.128882933365818"/>
          <c:y val="0.0232514880952381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689893206643115"/>
          <c:y val="0.0908668154761905"/>
          <c:w val="0.784829658504893"/>
          <c:h val="0.6755022321428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R2 (Fixe )</c:v>
                </c:pt>
              </c:strCache>
            </c:strRef>
          </c:tx>
          <c:spPr>
            <a:solidFill>
              <a:srgbClr val="83CAFF"/>
            </a:solidFill>
            <a:ln>
              <a:noFill/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1"/>
            <c:showBubbleSize val="1"/>
            <c:showLeaderLines val="0"/>
          </c:dLbls>
          <c:cat>
            <c:strRef>
              <c:f>categories</c:f>
              <c:strCache>
                <c:ptCount val="4"/>
                <c:pt idx="0">
                  <c:v>Réseaux de chaleur
Sans subventions
4200 kWh/an pour
Logement de 60 m²</c:v>
                </c:pt>
                <c:pt idx="1">
                  <c:v>Réseaux de chaleur
Avec 1 922 k€ de 
Subventions
4200 kWh/an pour
Logement de 60 m²</c:v>
                </c:pt>
                <c:pt idx="2">
                  <c:v>Chaudière
Gaz Collective
4200 kWh/an pour
Logement de 60 m²</c:v>
                </c:pt>
                <c:pt idx="3">
                  <c:v>Chaudière
Gaz Collective
3168 kWh/an pour
Logement de 60 m²
Niveau RT 2012 – 20 %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349.0</c:v>
                </c:pt>
                <c:pt idx="1">
                  <c:v>271.0</c:v>
                </c:pt>
                <c:pt idx="2">
                  <c:v>72.0</c:v>
                </c:pt>
                <c:pt idx="3">
                  <c:v>72.0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R1 ( Variable )</c:v>
                </c:pt>
              </c:strCache>
            </c:strRef>
          </c:tx>
          <c:spPr>
            <a:solidFill>
              <a:srgbClr val="FF420E"/>
            </a:solidFill>
            <a:ln>
              <a:noFill/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1"/>
            <c:showBubbleSize val="1"/>
            <c:showLeaderLines val="0"/>
          </c:dLbls>
          <c:cat>
            <c:strRef>
              <c:f>categories</c:f>
              <c:strCache>
                <c:ptCount val="4"/>
                <c:pt idx="0">
                  <c:v>Réseaux de chaleur
Sans subventions
4200 kWh/an pour
Logement de 60 m²</c:v>
                </c:pt>
                <c:pt idx="1">
                  <c:v>Réseaux de chaleur
Avec 1 922 k€ de 
Subventions
4200 kWh/an pour
Logement de 60 m²</c:v>
                </c:pt>
                <c:pt idx="2">
                  <c:v>Chaudière
Gaz Collective
4200 kWh/an pour
Logement de 60 m²</c:v>
                </c:pt>
                <c:pt idx="3">
                  <c:v>Chaudière
Gaz Collective
3168 kWh/an pour
Logement de 60 m²
Niveau RT 2012 – 20 %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176.0</c:v>
                </c:pt>
                <c:pt idx="1">
                  <c:v>176.0</c:v>
                </c:pt>
                <c:pt idx="2">
                  <c:v>215.0</c:v>
                </c:pt>
                <c:pt idx="3">
                  <c:v>163.0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105349768"/>
        <c:axId val="2105353192"/>
      </c:barChart>
      <c:catAx>
        <c:axId val="2105349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defRPr>
            </a:pPr>
            <a:endParaRPr lang="fr-FR"/>
          </a:p>
        </c:txPr>
        <c:crossAx val="2105353192"/>
        <c:crosses val="autoZero"/>
        <c:auto val="1"/>
        <c:lblAlgn val="ctr"/>
        <c:lblOffset val="100"/>
        <c:noMultiLvlLbl val="1"/>
      </c:catAx>
      <c:valAx>
        <c:axId val="2105353192"/>
        <c:scaling>
          <c:orientation val="minMax"/>
        </c:scaling>
        <c:delete val="0"/>
        <c:axPos val="l"/>
        <c:majorGridlines>
          <c:spPr>
            <a:ln>
              <a:solidFill>
                <a:srgbClr val="B3B3B3"/>
              </a:solidFill>
            </a:ln>
          </c:spPr>
        </c:majorGridlines>
        <c:numFmt formatCode="#,##0\ [$€-40C];\-#,##0\ [$€-40C]" sourceLinked="0"/>
        <c:majorTickMark val="out"/>
        <c:min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defRPr>
            </a:pPr>
            <a:endParaRPr lang="fr-FR"/>
          </a:p>
        </c:txPr>
        <c:crossAx val="2105349768"/>
        <c:crossesAt val="1.0"/>
        <c:crossBetween val="between"/>
      </c:valAx>
      <c:spPr>
        <a:noFill/>
        <a:ln>
          <a:solidFill>
            <a:srgbClr val="B3B3B3"/>
          </a:solidFill>
        </a:ln>
      </c:spPr>
    </c:plotArea>
    <c:legend>
      <c:legendPos val="r"/>
      <c:layout>
        <c:manualLayout>
          <c:xMode val="edge"/>
          <c:yMode val="edge"/>
          <c:x val="0.864011044788241"/>
          <c:y val="0.402436755952381"/>
        </c:manualLayout>
      </c:layout>
      <c:overlay val="1"/>
      <c:spPr>
        <a:noFill/>
        <a:ln>
          <a:noFill/>
        </a:ln>
      </c:spPr>
    </c:legend>
    <c:plotVisOnly val="1"/>
    <c:dispBlanksAs val="gap"/>
    <c:showDLblsOverMax val="1"/>
  </c:chart>
  <c:spPr>
    <a:solidFill>
      <a:srgbClr val="FFFFFF"/>
    </a:solidFill>
    <a:ln>
      <a:noFill/>
    </a:ln>
  </c:spPr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20000"/>
            <a:ext cx="9071640" cy="792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26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20000"/>
            <a:ext cx="9071640" cy="792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26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20000"/>
            <a:ext cx="9071640" cy="792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26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720000"/>
            <a:ext cx="9071640" cy="792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26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720000"/>
            <a:ext cx="9071640" cy="3672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720000"/>
            <a:ext cx="9071640" cy="792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26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720000"/>
            <a:ext cx="9071640" cy="792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26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720000"/>
            <a:ext cx="9071640" cy="792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26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720000"/>
            <a:ext cx="9071640" cy="792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26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20000"/>
            <a:ext cx="9071640" cy="792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26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720000"/>
            <a:ext cx="9071640" cy="792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26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9" name="Image 38"/>
          <p:cNvPicPr/>
          <p:nvPr/>
        </p:nvPicPr>
        <p:blipFill>
          <a:blip r:embed="rId2"/>
          <a:stretch/>
        </p:blipFill>
        <p:spPr>
          <a:xfrm>
            <a:off x="2291400" y="1768680"/>
            <a:ext cx="5496120" cy="4384440"/>
          </a:xfrm>
          <a:prstGeom prst="rect">
            <a:avLst/>
          </a:prstGeom>
          <a:ln>
            <a:noFill/>
          </a:ln>
        </p:spPr>
      </p:pic>
      <p:pic>
        <p:nvPicPr>
          <p:cNvPr id="40" name="Image 39"/>
          <p:cNvPicPr/>
          <p:nvPr/>
        </p:nvPicPr>
        <p:blipFill>
          <a:blip r:embed="rId2"/>
          <a:stretch/>
        </p:blipFill>
        <p:spPr>
          <a:xfrm>
            <a:off x="2291400" y="1768680"/>
            <a:ext cx="549612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720000"/>
            <a:ext cx="9071640" cy="792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fr-FR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fr-FR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30C4970F-E072-4959-B87D-4DED72CF3A5A}" type="slidenum">
              <a:rPr lang="fr-FR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r>
              <a:rPr lang="fr-FR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</a:t>
            </a:r>
          </a:p>
        </p:txBody>
      </p:sp>
      <p:sp>
        <p:nvSpPr>
          <p:cNvPr id="5" name="TextShape 6"/>
          <p:cNvSpPr txBox="1"/>
          <p:nvPr/>
        </p:nvSpPr>
        <p:spPr>
          <a:xfrm>
            <a:off x="720000" y="288000"/>
            <a:ext cx="856800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fr-FR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Présentation Réunion Eco-quartier du 26 mai 2016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TextShape 7"/>
          <p:cNvSpPr txBox="1"/>
          <p:nvPr/>
        </p:nvSpPr>
        <p:spPr>
          <a:xfrm>
            <a:off x="9180000" y="6840000"/>
            <a:ext cx="380520" cy="290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fr-FR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/ 7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692640"/>
            <a:ext cx="9071640" cy="1107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fr-FR" sz="26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Rueil En Vert et Pour Tous
</a:t>
            </a:r>
          </a:p>
        </p:txBody>
      </p:sp>
      <p:pic>
        <p:nvPicPr>
          <p:cNvPr id="42" name="Image 41"/>
          <p:cNvPicPr/>
          <p:nvPr/>
        </p:nvPicPr>
        <p:blipFill>
          <a:blip r:embed="rId2"/>
          <a:stretch/>
        </p:blipFill>
        <p:spPr>
          <a:xfrm>
            <a:off x="6300000" y="1922040"/>
            <a:ext cx="3240000" cy="4730400"/>
          </a:xfrm>
          <a:prstGeom prst="rect">
            <a:avLst/>
          </a:prstGeom>
          <a:ln>
            <a:noFill/>
          </a:ln>
        </p:spPr>
      </p:pic>
      <p:sp>
        <p:nvSpPr>
          <p:cNvPr id="43" name="TextShape 2"/>
          <p:cNvSpPr txBox="1"/>
          <p:nvPr/>
        </p:nvSpPr>
        <p:spPr>
          <a:xfrm>
            <a:off x="648000" y="1796400"/>
            <a:ext cx="4426920" cy="4854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108000">
              <a:buClr>
                <a:srgbClr val="000000"/>
              </a:buClr>
              <a:buSzPct val="45000"/>
            </a:pPr>
            <a:r>
              <a:rPr lang="fr-FR" sz="20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Ce </a:t>
            </a:r>
            <a:r>
              <a:rPr lang="fr-FR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Rapport est basé sur l'analyse du document « Observation sur les offres des candidats »</a:t>
            </a:r>
            <a:endParaRPr lang="fr-FR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504000" y="576000"/>
            <a:ext cx="9071640" cy="79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fr-FR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R1 + R2 €HT/MWh
</a:t>
            </a:r>
            <a:r>
              <a:rPr lang="fr-FR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Panel francilien de 41 Réseaux de chaleur</a:t>
            </a:r>
            <a:endParaRPr lang="fr-FR" sz="26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TextShape 2"/>
          <p:cNvSpPr txBox="1"/>
          <p:nvPr/>
        </p:nvSpPr>
        <p:spPr>
          <a:xfrm>
            <a:off x="576000" y="5868000"/>
            <a:ext cx="8928000" cy="858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 prix de vente proposé par Engie/CDC pour le réseau de l'éco-quartier est dans le cas le plus favorable (biomasse + subvention) de 97.6 euros HT (102,94 Euros TTC).</a:t>
            </a:r>
          </a:p>
          <a:p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Ceci placerait d'emblée notre réseau de chaleur parmi les moins compétitifs. </a:t>
            </a:r>
          </a:p>
        </p:txBody>
      </p:sp>
      <p:pic>
        <p:nvPicPr>
          <p:cNvPr id="46" name="Image 45"/>
          <p:cNvPicPr/>
          <p:nvPr/>
        </p:nvPicPr>
        <p:blipFill>
          <a:blip r:embed="rId2"/>
          <a:stretch/>
        </p:blipFill>
        <p:spPr>
          <a:xfrm>
            <a:off x="831960" y="1305720"/>
            <a:ext cx="8506800" cy="4598280"/>
          </a:xfrm>
          <a:prstGeom prst="rect">
            <a:avLst/>
          </a:prstGeom>
          <a:ln>
            <a:noFill/>
          </a:ln>
        </p:spPr>
      </p:pic>
      <p:sp>
        <p:nvSpPr>
          <p:cNvPr id="47" name="CustomShape 3"/>
          <p:cNvSpPr/>
          <p:nvPr/>
        </p:nvSpPr>
        <p:spPr>
          <a:xfrm>
            <a:off x="2016000" y="1296000"/>
            <a:ext cx="5400000" cy="720000"/>
          </a:xfrm>
          <a:prstGeom prst="rect">
            <a:avLst/>
          </a:prstGeom>
          <a:solidFill>
            <a:srgbClr val="FFFFCC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200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Eco-quartier de Rueil: 97,6€ HT/MWh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Line 4"/>
          <p:cNvSpPr/>
          <p:nvPr/>
        </p:nvSpPr>
        <p:spPr>
          <a:xfrm>
            <a:off x="7416000" y="1656000"/>
            <a:ext cx="1437120" cy="35280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TextShape 5"/>
          <p:cNvSpPr txBox="1"/>
          <p:nvPr/>
        </p:nvSpPr>
        <p:spPr>
          <a:xfrm>
            <a:off x="1800000" y="5610240"/>
            <a:ext cx="7480800" cy="306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Source: une analyse économique des réseaux de chaleur franciliens – DRIEE Île de France – Juin 2015 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TextShape 6"/>
          <p:cNvSpPr txBox="1"/>
          <p:nvPr/>
        </p:nvSpPr>
        <p:spPr>
          <a:xfrm>
            <a:off x="36000" y="3708000"/>
            <a:ext cx="790200" cy="858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Les </a:t>
            </a:r>
          </a:p>
          <a:p>
            <a:pPr algn="ctr"/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</a:t>
            </a:r>
          </a:p>
          <a:p>
            <a:pPr algn="ctr"/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Chers</a:t>
            </a:r>
          </a:p>
        </p:txBody>
      </p:sp>
      <p:sp>
        <p:nvSpPr>
          <p:cNvPr id="51" name="TextShape 7"/>
          <p:cNvSpPr txBox="1"/>
          <p:nvPr/>
        </p:nvSpPr>
        <p:spPr>
          <a:xfrm>
            <a:off x="9288360" y="1548000"/>
            <a:ext cx="790200" cy="858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Les </a:t>
            </a:r>
          </a:p>
          <a:p>
            <a:pPr algn="ctr"/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+</a:t>
            </a:r>
          </a:p>
          <a:p>
            <a:pPr algn="ctr"/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Shape 1"/>
          <p:cNvSpPr txBox="1"/>
          <p:nvPr/>
        </p:nvSpPr>
        <p:spPr>
          <a:xfrm>
            <a:off x="504000" y="720000"/>
            <a:ext cx="9071640" cy="79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fr-FR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COUT  pour l'usager d'un logement de 60 m2</a:t>
            </a:r>
          </a:p>
        </p:txBody>
      </p:sp>
      <p:sp>
        <p:nvSpPr>
          <p:cNvPr id="53" name="TextShape 2"/>
          <p:cNvSpPr txBox="1"/>
          <p:nvPr/>
        </p:nvSpPr>
        <p:spPr>
          <a:xfrm>
            <a:off x="576000" y="6012000"/>
            <a:ext cx="8928000" cy="648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La Facture énergétique pour l'usager est très supérieure à une solution Chaudière Gaz Collective par bâtiment. De +56 % à 90 % </a:t>
            </a:r>
          </a:p>
        </p:txBody>
      </p:sp>
      <p:graphicFrame>
        <p:nvGraphicFramePr>
          <p:cNvPr id="54" name="Graphique 53"/>
          <p:cNvGraphicFramePr/>
          <p:nvPr/>
        </p:nvGraphicFramePr>
        <p:xfrm>
          <a:off x="1340280" y="1368000"/>
          <a:ext cx="7515720" cy="457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5" name="Line 3"/>
          <p:cNvSpPr/>
          <p:nvPr/>
        </p:nvSpPr>
        <p:spPr>
          <a:xfrm flipH="1" flipV="1">
            <a:off x="4968000" y="2592000"/>
            <a:ext cx="1080000" cy="57600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" name="Line 4"/>
          <p:cNvSpPr/>
          <p:nvPr/>
        </p:nvSpPr>
        <p:spPr>
          <a:xfrm flipH="1" flipV="1">
            <a:off x="5256000" y="2592000"/>
            <a:ext cx="2592000" cy="86400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TextShape 5"/>
          <p:cNvSpPr txBox="1"/>
          <p:nvPr/>
        </p:nvSpPr>
        <p:spPr>
          <a:xfrm>
            <a:off x="4896000" y="3024000"/>
            <a:ext cx="89856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+ 56 %</a:t>
            </a:r>
          </a:p>
        </p:txBody>
      </p:sp>
      <p:sp>
        <p:nvSpPr>
          <p:cNvPr id="58" name="TextShape 6"/>
          <p:cNvSpPr txBox="1"/>
          <p:nvPr/>
        </p:nvSpPr>
        <p:spPr>
          <a:xfrm>
            <a:off x="6768000" y="2736000"/>
            <a:ext cx="89856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+ 90 %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Shape 1"/>
          <p:cNvSpPr txBox="1"/>
          <p:nvPr/>
        </p:nvSpPr>
        <p:spPr>
          <a:xfrm>
            <a:off x="504000" y="720000"/>
            <a:ext cx="9071640" cy="79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fr-FR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PART Abonnement très élevé pour l'Usager</a:t>
            </a:r>
          </a:p>
        </p:txBody>
      </p:sp>
      <p:sp>
        <p:nvSpPr>
          <p:cNvPr id="60" name="TextShape 2"/>
          <p:cNvSpPr txBox="1"/>
          <p:nvPr/>
        </p:nvSpPr>
        <p:spPr>
          <a:xfrm>
            <a:off x="576000" y="5760000"/>
            <a:ext cx="8928000" cy="858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La Part fixe Abonnement représente 61 % dans le cas du réseaux de chaleur contre 25% pour une solution chaudière Gaz collective.</a:t>
            </a:r>
          </a:p>
          <a:p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Ce ratio élevé n'est pas favorable à la Maîtrise de la consommation.</a:t>
            </a:r>
          </a:p>
        </p:txBody>
      </p:sp>
      <p:graphicFrame>
        <p:nvGraphicFramePr>
          <p:cNvPr id="61" name="Graphique 60"/>
          <p:cNvGraphicFramePr/>
          <p:nvPr/>
        </p:nvGraphicFramePr>
        <p:xfrm>
          <a:off x="601560" y="1294560"/>
          <a:ext cx="8865360" cy="387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Shape 1"/>
          <p:cNvSpPr txBox="1"/>
          <p:nvPr/>
        </p:nvSpPr>
        <p:spPr>
          <a:xfrm>
            <a:off x="504000" y="576000"/>
            <a:ext cx="9071640" cy="79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fr-FR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QUALITE ENVIRONNEMENTALE</a:t>
            </a:r>
          </a:p>
        </p:txBody>
      </p:sp>
      <p:sp>
        <p:nvSpPr>
          <p:cNvPr id="63" name="TextShape 2"/>
          <p:cNvSpPr txBox="1"/>
          <p:nvPr/>
        </p:nvSpPr>
        <p:spPr>
          <a:xfrm>
            <a:off x="504000" y="1296000"/>
            <a:ext cx="9071640" cy="532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ct val="100000"/>
              </a:lnSpc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 réseaux chaleur est présenté comme une solution de haute qualité environnementale car 63% de la chaleur serait produite par une chaufferie bois.</a:t>
            </a:r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Il convient de RELATIVISER car:</a:t>
            </a:r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-Les logements seront </a:t>
            </a:r>
            <a:r>
              <a:rPr lang="fr-FR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plus énergivores</a:t>
            </a: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que prévu puisque les hypothèses de consommation sont </a:t>
            </a:r>
            <a:r>
              <a:rPr lang="fr-FR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majorées de 30%</a:t>
            </a: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( 70 kWh/m²/an pour un logement de 60 m2 pris en référence). Ce n'est pas en ligne avec les Engagements de Sobriété d'un Écoquartier.</a:t>
            </a:r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-La capacité de la chaufferie bois ne sera effective que vers 2021</a:t>
            </a:r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-Dans le bilan énergétique, il conviendrait de prendre en compte les </a:t>
            </a:r>
            <a:r>
              <a:rPr lang="fr-FR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pertes</a:t>
            </a: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du réseaux de chaleur et la consommation d'</a:t>
            </a:r>
            <a:r>
              <a:rPr lang="fr-FR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électricité</a:t>
            </a: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du réseaux et de la chaufferie.</a:t>
            </a:r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-Il faut évaluer le risque d'une dérive de la consommation  compte tenu du prix de l'Abonnement ( partie fixe ) élevé par rapport à la consommation en kWh ce qui n'est pas incitatif pour  faire de la Maîtrise de l'énergie.</a:t>
            </a:r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-Il ne faut pas négliger les contraintes d'implantation et d'approvisionnement de la chaufferie.</a:t>
            </a:r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D'autre part :</a:t>
            </a:r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-Il est aussi possible d'envisager une production d'énergie renouvelable ou d'utiliser des énergies de récupération au niveau des bâtiments sans utilisation d'un réseau de chaleur</a:t>
            </a:r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</a:t>
            </a:r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-La performance énergétique de l’écoquartier doit être mesurée plutôt par la </a:t>
            </a:r>
            <a:r>
              <a:rPr lang="fr-FR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consommation d'énergie Non renouvelable que par le % d'énergie renouvelable.</a:t>
            </a:r>
            <a:endParaRPr lang="fr-FR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Shape 1"/>
          <p:cNvSpPr txBox="1"/>
          <p:nvPr/>
        </p:nvSpPr>
        <p:spPr>
          <a:xfrm>
            <a:off x="504000" y="720000"/>
            <a:ext cx="9071640" cy="79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fr-FR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ANALYSE en COUT GLOBAL</a:t>
            </a:r>
          </a:p>
        </p:txBody>
      </p:sp>
      <p:sp>
        <p:nvSpPr>
          <p:cNvPr id="65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Dans le comparatif en Coût global, seule la solution Réseaux de Chaleur à été optimisée et négociée avec le candidat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La solution prise en référence ( chaudière Gaz à condensation collective par Bâtiment ) n'a pas fait l'objet de négociations ni d'appel d'offre. Les coûts pris en compte pour cette solution ne sont pas justifiés et certains apparaissent même largement surévalués. De nombreuses questions restent à poser sur ce comparatif</a:t>
            </a:r>
            <a:r>
              <a:rPr lang="fr-FR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Une étude économique comparative plus sérieuse doit être faite avant toute décision sur le choix énergétique de l'</a:t>
            </a:r>
            <a:r>
              <a:rPr lang="fr-FR" sz="2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écoquartier</a:t>
            </a:r>
            <a:r>
              <a:rPr lang="fr-FR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</a:t>
            </a:r>
            <a:endParaRPr lang="fr-FR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Shape 1"/>
          <p:cNvSpPr txBox="1"/>
          <p:nvPr/>
        </p:nvSpPr>
        <p:spPr>
          <a:xfrm>
            <a:off x="504000" y="720000"/>
            <a:ext cx="9071640" cy="79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fr-FR" sz="2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CONCLUSION</a:t>
            </a:r>
          </a:p>
        </p:txBody>
      </p:sp>
      <p:sp>
        <p:nvSpPr>
          <p:cNvPr id="67" name="TextShape 2"/>
          <p:cNvSpPr txBox="1"/>
          <p:nvPr/>
        </p:nvSpPr>
        <p:spPr>
          <a:xfrm>
            <a:off x="504000" y="1439999"/>
            <a:ext cx="9071640" cy="54721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Les conditions ne sont pas réunies pour prendre une décision car:</a:t>
            </a:r>
            <a:endParaRPr lang="fr-FR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-Une seule offre non aboutie pour un engagement sur le long terme.</a:t>
            </a:r>
            <a:endParaRPr lang="fr-FR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-Un rapport d'analyse incomplet.</a:t>
            </a:r>
            <a:endParaRPr lang="fr-FR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-Une offre non suffisamment compétitive en coût global.</a:t>
            </a:r>
            <a:endParaRPr lang="fr-FR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-Un réseaux de chaleur parmi les moins compétitifs </a:t>
            </a:r>
            <a:r>
              <a:rPr lang="fr-FR" sz="24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(en </a:t>
            </a:r>
            <a:r>
              <a:rPr lang="fr-FR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€ / </a:t>
            </a:r>
            <a:r>
              <a:rPr lang="fr-FR" sz="24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MWh</a:t>
            </a:r>
            <a:r>
              <a:rPr lang="fr-FR" sz="24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) </a:t>
            </a:r>
            <a:r>
              <a:rPr lang="fr-FR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des réseaux franciliens.</a:t>
            </a:r>
            <a:endParaRPr lang="fr-FR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-Un tarif d'abonnement trop élevé.</a:t>
            </a:r>
            <a:endParaRPr lang="fr-FR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-Une facture énergétique totale trop élevée pour l'usager</a:t>
            </a:r>
            <a:endParaRPr lang="fr-FR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-De trop nombreuses hypothèses économiques non validées ou justifiée.</a:t>
            </a:r>
            <a:endParaRPr lang="fr-FR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-Des questions contractuelles non étudiées. ( clauses de révision prix, pénalités,  engagements des parties, conditions de sortie de DSP …)</a:t>
            </a:r>
            <a:endParaRPr lang="fr-FR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….</a:t>
            </a:r>
            <a:endParaRPr lang="fr-FR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7874</TotalTime>
  <Words>571</Words>
  <Application>Microsoft Macintosh PowerPoint</Application>
  <PresentationFormat>Personnalisé</PresentationFormat>
  <Paragraphs>55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Vincent Poizat</cp:lastModifiedBy>
  <cp:revision>32</cp:revision>
  <cp:lastPrinted>2016-05-17T15:03:33Z</cp:lastPrinted>
  <dcterms:created xsi:type="dcterms:W3CDTF">2016-05-16T14:02:44Z</dcterms:created>
  <dcterms:modified xsi:type="dcterms:W3CDTF">2016-05-26T21:23:31Z</dcterms:modified>
  <dc:language>fr-FR</dc:language>
</cp:coreProperties>
</file>